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331" r:id="rId2"/>
    <p:sldId id="258" r:id="rId3"/>
    <p:sldId id="259" r:id="rId4"/>
    <p:sldId id="326" r:id="rId5"/>
    <p:sldId id="339" r:id="rId6"/>
    <p:sldId id="340" r:id="rId7"/>
    <p:sldId id="260" r:id="rId8"/>
    <p:sldId id="322" r:id="rId9"/>
    <p:sldId id="262" r:id="rId10"/>
    <p:sldId id="264" r:id="rId11"/>
    <p:sldId id="265" r:id="rId12"/>
    <p:sldId id="318" r:id="rId13"/>
    <p:sldId id="266" r:id="rId14"/>
    <p:sldId id="267" r:id="rId15"/>
    <p:sldId id="269" r:id="rId16"/>
    <p:sldId id="270" r:id="rId17"/>
    <p:sldId id="271" r:id="rId18"/>
    <p:sldId id="272" r:id="rId19"/>
    <p:sldId id="311" r:id="rId20"/>
    <p:sldId id="273" r:id="rId21"/>
    <p:sldId id="344" r:id="rId22"/>
    <p:sldId id="308" r:id="rId23"/>
    <p:sldId id="274" r:id="rId24"/>
    <p:sldId id="333" r:id="rId25"/>
    <p:sldId id="276" r:id="rId26"/>
    <p:sldId id="312" r:id="rId27"/>
    <p:sldId id="279" r:id="rId28"/>
    <p:sldId id="313" r:id="rId29"/>
    <p:sldId id="307" r:id="rId30"/>
    <p:sldId id="280" r:id="rId31"/>
    <p:sldId id="337" r:id="rId32"/>
    <p:sldId id="281" r:id="rId33"/>
    <p:sldId id="334" r:id="rId34"/>
    <p:sldId id="282" r:id="rId35"/>
    <p:sldId id="283" r:id="rId36"/>
    <p:sldId id="341" r:id="rId37"/>
    <p:sldId id="285" r:id="rId38"/>
    <p:sldId id="284" r:id="rId39"/>
    <p:sldId id="286" r:id="rId40"/>
    <p:sldId id="343" r:id="rId41"/>
    <p:sldId id="287" r:id="rId42"/>
    <p:sldId id="288" r:id="rId43"/>
    <p:sldId id="335" r:id="rId44"/>
    <p:sldId id="289" r:id="rId45"/>
    <p:sldId id="290" r:id="rId46"/>
    <p:sldId id="291" r:id="rId47"/>
    <p:sldId id="309" r:id="rId48"/>
    <p:sldId id="298" r:id="rId49"/>
    <p:sldId id="300" r:id="rId50"/>
    <p:sldId id="299" r:id="rId51"/>
    <p:sldId id="301" r:id="rId52"/>
    <p:sldId id="342" r:id="rId53"/>
    <p:sldId id="302" r:id="rId54"/>
    <p:sldId id="336" r:id="rId55"/>
    <p:sldId id="338" r:id="rId56"/>
    <p:sldId id="292" r:id="rId57"/>
    <p:sldId id="294" r:id="rId58"/>
    <p:sldId id="295" r:id="rId59"/>
    <p:sldId id="293" r:id="rId60"/>
    <p:sldId id="296" r:id="rId61"/>
    <p:sldId id="297" r:id="rId62"/>
    <p:sldId id="303" r:id="rId63"/>
    <p:sldId id="321" r:id="rId64"/>
    <p:sldId id="320" r:id="rId65"/>
    <p:sldId id="319" r:id="rId66"/>
    <p:sldId id="314" r:id="rId67"/>
    <p:sldId id="304" r:id="rId68"/>
    <p:sldId id="305" r:id="rId69"/>
    <p:sldId id="306" r:id="rId70"/>
    <p:sldId id="323" r:id="rId71"/>
    <p:sldId id="310" r:id="rId72"/>
    <p:sldId id="325" r:id="rId73"/>
  </p:sldIdLst>
  <p:sldSz cx="9144000" cy="6858000" type="screen4x3"/>
  <p:notesSz cx="6881813" cy="9588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79425"/>
          </a:xfrm>
          <a:prstGeom prst="rect">
            <a:avLst/>
          </a:prstGeom>
        </p:spPr>
        <p:txBody>
          <a:bodyPr vert="horz" lIns="94110" tIns="47055" rIns="94110" bIns="47055" rtlCol="0"/>
          <a:lstStyle>
            <a:lvl1pPr algn="l">
              <a:defRPr sz="1200"/>
            </a:lvl1pPr>
          </a:lstStyle>
          <a:p>
            <a:endParaRPr lang="en-NZ"/>
          </a:p>
        </p:txBody>
      </p:sp>
      <p:sp>
        <p:nvSpPr>
          <p:cNvPr id="3" name="Date Placeholder 2"/>
          <p:cNvSpPr>
            <a:spLocks noGrp="1"/>
          </p:cNvSpPr>
          <p:nvPr>
            <p:ph type="dt" sz="quarter" idx="1"/>
          </p:nvPr>
        </p:nvSpPr>
        <p:spPr>
          <a:xfrm>
            <a:off x="3898102" y="0"/>
            <a:ext cx="2982119" cy="479425"/>
          </a:xfrm>
          <a:prstGeom prst="rect">
            <a:avLst/>
          </a:prstGeom>
        </p:spPr>
        <p:txBody>
          <a:bodyPr vert="horz" lIns="94110" tIns="47055" rIns="94110" bIns="47055" rtlCol="0"/>
          <a:lstStyle>
            <a:lvl1pPr algn="r">
              <a:defRPr sz="1200"/>
            </a:lvl1pPr>
          </a:lstStyle>
          <a:p>
            <a:fld id="{1FB9C029-2465-4939-9E34-02D505191D41}" type="datetimeFigureOut">
              <a:rPr lang="en-NZ" smtClean="0"/>
              <a:pPr/>
              <a:t>8/04/2014</a:t>
            </a:fld>
            <a:endParaRPr lang="en-NZ"/>
          </a:p>
        </p:txBody>
      </p:sp>
      <p:sp>
        <p:nvSpPr>
          <p:cNvPr id="4" name="Footer Placeholder 3"/>
          <p:cNvSpPr>
            <a:spLocks noGrp="1"/>
          </p:cNvSpPr>
          <p:nvPr>
            <p:ph type="ftr" sz="quarter" idx="2"/>
          </p:nvPr>
        </p:nvSpPr>
        <p:spPr>
          <a:xfrm>
            <a:off x="0" y="9107411"/>
            <a:ext cx="2982119" cy="479425"/>
          </a:xfrm>
          <a:prstGeom prst="rect">
            <a:avLst/>
          </a:prstGeom>
        </p:spPr>
        <p:txBody>
          <a:bodyPr vert="horz" lIns="94110" tIns="47055" rIns="94110" bIns="47055" rtlCol="0" anchor="b"/>
          <a:lstStyle>
            <a:lvl1pPr algn="l">
              <a:defRPr sz="1200"/>
            </a:lvl1pPr>
          </a:lstStyle>
          <a:p>
            <a:endParaRPr lang="en-NZ"/>
          </a:p>
        </p:txBody>
      </p:sp>
      <p:sp>
        <p:nvSpPr>
          <p:cNvPr id="5" name="Slide Number Placeholder 4"/>
          <p:cNvSpPr>
            <a:spLocks noGrp="1"/>
          </p:cNvSpPr>
          <p:nvPr>
            <p:ph type="sldNum" sz="quarter" idx="3"/>
          </p:nvPr>
        </p:nvSpPr>
        <p:spPr>
          <a:xfrm>
            <a:off x="3898102" y="9107411"/>
            <a:ext cx="2982119" cy="479425"/>
          </a:xfrm>
          <a:prstGeom prst="rect">
            <a:avLst/>
          </a:prstGeom>
        </p:spPr>
        <p:txBody>
          <a:bodyPr vert="horz" lIns="94110" tIns="47055" rIns="94110" bIns="47055" rtlCol="0" anchor="b"/>
          <a:lstStyle>
            <a:lvl1pPr algn="r">
              <a:defRPr sz="1200"/>
            </a:lvl1pPr>
          </a:lstStyle>
          <a:p>
            <a:fld id="{D076F45A-B0E3-409A-8EA9-5207F6D8CCD4}" type="slidenum">
              <a:rPr lang="en-NZ" smtClean="0"/>
              <a:pPr/>
              <a:t>‹#›</a:t>
            </a:fld>
            <a:endParaRPr lang="en-NZ"/>
          </a:p>
        </p:txBody>
      </p:sp>
    </p:spTree>
    <p:extLst>
      <p:ext uri="{BB962C8B-B14F-4D97-AF65-F5344CB8AC3E}">
        <p14:creationId xmlns:p14="http://schemas.microsoft.com/office/powerpoint/2010/main" val="595443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79425"/>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3898102" y="0"/>
            <a:ext cx="2982119" cy="479425"/>
          </a:xfrm>
          <a:prstGeom prst="rect">
            <a:avLst/>
          </a:prstGeom>
        </p:spPr>
        <p:txBody>
          <a:bodyPr vert="horz" lIns="94110" tIns="47055" rIns="94110" bIns="47055" rtlCol="0"/>
          <a:lstStyle>
            <a:lvl1pPr algn="r">
              <a:defRPr sz="1200"/>
            </a:lvl1pPr>
          </a:lstStyle>
          <a:p>
            <a:fld id="{44220657-3379-4834-81F3-22528FD55EBD}" type="datetimeFigureOut">
              <a:rPr lang="en-US" smtClean="0"/>
              <a:pPr/>
              <a:t>4/8/2014</a:t>
            </a:fld>
            <a:endParaRPr lang="en-US"/>
          </a:p>
        </p:txBody>
      </p:sp>
      <p:sp>
        <p:nvSpPr>
          <p:cNvPr id="4" name="Slide Image Placeholder 3"/>
          <p:cNvSpPr>
            <a:spLocks noGrp="1" noRot="1" noChangeAspect="1"/>
          </p:cNvSpPr>
          <p:nvPr>
            <p:ph type="sldImg" idx="2"/>
          </p:nvPr>
        </p:nvSpPr>
        <p:spPr>
          <a:xfrm>
            <a:off x="1044575" y="719138"/>
            <a:ext cx="4794250" cy="3595687"/>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688182" y="4554538"/>
            <a:ext cx="5505450" cy="4314825"/>
          </a:xfrm>
          <a:prstGeom prst="rect">
            <a:avLst/>
          </a:prstGeom>
        </p:spPr>
        <p:txBody>
          <a:bodyPr vert="horz" lIns="94110" tIns="47055" rIns="94110" bIns="470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07411"/>
            <a:ext cx="2982119" cy="479425"/>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9107411"/>
            <a:ext cx="2982119" cy="479425"/>
          </a:xfrm>
          <a:prstGeom prst="rect">
            <a:avLst/>
          </a:prstGeom>
        </p:spPr>
        <p:txBody>
          <a:bodyPr vert="horz" lIns="94110" tIns="47055" rIns="94110" bIns="47055" rtlCol="0" anchor="b"/>
          <a:lstStyle>
            <a:lvl1pPr algn="r">
              <a:defRPr sz="1200"/>
            </a:lvl1pPr>
          </a:lstStyle>
          <a:p>
            <a:fld id="{9ECE5A96-6746-4C98-BEDA-BC9BD9E556E5}" type="slidenum">
              <a:rPr lang="en-US" smtClean="0"/>
              <a:pPr/>
              <a:t>‹#›</a:t>
            </a:fld>
            <a:endParaRPr lang="en-US"/>
          </a:p>
        </p:txBody>
      </p:sp>
    </p:spTree>
    <p:extLst>
      <p:ext uri="{BB962C8B-B14F-4D97-AF65-F5344CB8AC3E}">
        <p14:creationId xmlns:p14="http://schemas.microsoft.com/office/powerpoint/2010/main" val="417063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an individual point of view not a big risk difference 1% to 2%. But from a society-wide</a:t>
            </a:r>
            <a:r>
              <a:rPr lang="en-US" baseline="0" dirty="0" smtClean="0"/>
              <a:t> perspective, however a doubling in number of people with autism and schizophrenia is significant</a:t>
            </a:r>
            <a:endParaRPr lang="en-US" dirty="0"/>
          </a:p>
        </p:txBody>
      </p:sp>
      <p:sp>
        <p:nvSpPr>
          <p:cNvPr id="4" name="Slide Number Placeholder 3"/>
          <p:cNvSpPr>
            <a:spLocks noGrp="1"/>
          </p:cNvSpPr>
          <p:nvPr>
            <p:ph type="sldNum" sz="quarter" idx="10"/>
          </p:nvPr>
        </p:nvSpPr>
        <p:spPr/>
        <p:txBody>
          <a:bodyPr/>
          <a:lstStyle/>
          <a:p>
            <a:fld id="{9ECE5A96-6746-4C98-BEDA-BC9BD9E556E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dirty="0" smtClean="0"/>
              <a:t> Urine-based </a:t>
            </a:r>
            <a:r>
              <a:rPr lang="en-NZ" b="1" dirty="0"/>
              <a:t>OPKs</a:t>
            </a:r>
            <a:r>
              <a:rPr lang="en-NZ" dirty="0"/>
              <a:t> test your urine for an increase (surge) in luteinising hormone (LH). This happens one day to two days before ovulation. A small amount of LH is always present in your blood and urine. But in the days before ovulation, the amount increases several times.  The day before the LH surge until ovulation 12-24 hours after the start of the LH surge are the most fertile time of your cycle. </a:t>
            </a:r>
            <a:endParaRPr lang="en-US" dirty="0"/>
          </a:p>
        </p:txBody>
      </p:sp>
      <p:sp>
        <p:nvSpPr>
          <p:cNvPr id="4" name="Slide Number Placeholder 3"/>
          <p:cNvSpPr>
            <a:spLocks noGrp="1"/>
          </p:cNvSpPr>
          <p:nvPr>
            <p:ph type="sldNum" sz="quarter" idx="10"/>
          </p:nvPr>
        </p:nvSpPr>
        <p:spPr/>
        <p:txBody>
          <a:bodyPr/>
          <a:lstStyle/>
          <a:p>
            <a:fld id="{9ECE5A96-6746-4C98-BEDA-BC9BD9E556E5}"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dirty="0" smtClean="0">
                <a:latin typeface="Arial" charset="0"/>
              </a:rPr>
              <a:t>The </a:t>
            </a:r>
            <a:r>
              <a:rPr lang="en-NZ" dirty="0" err="1" smtClean="0">
                <a:latin typeface="Arial" charset="0"/>
              </a:rPr>
              <a:t>Blackmores</a:t>
            </a:r>
            <a:r>
              <a:rPr lang="en-NZ" dirty="0" smtClean="0">
                <a:latin typeface="Arial" charset="0"/>
              </a:rPr>
              <a:t> pregnancy and breastfeeding gold supplement and the </a:t>
            </a:r>
            <a:r>
              <a:rPr lang="en-NZ" dirty="0" err="1" smtClean="0">
                <a:latin typeface="Arial" charset="0"/>
              </a:rPr>
              <a:t>Blackmores</a:t>
            </a:r>
            <a:r>
              <a:rPr lang="en-NZ" dirty="0" smtClean="0">
                <a:latin typeface="Arial" charset="0"/>
              </a:rPr>
              <a:t> Conceive Well supplement only supply 500mcg folic acid/day if taken in the recommended dosage. The iodine level is fine (150mcg).</a:t>
            </a:r>
          </a:p>
          <a:p>
            <a:pPr eaLnBrk="1" hangingPunct="1">
              <a:spcBef>
                <a:spcPct val="0"/>
              </a:spcBef>
            </a:pPr>
            <a:r>
              <a:rPr lang="en-US" dirty="0" smtClean="0">
                <a:latin typeface="Arial" charset="0"/>
              </a:rPr>
              <a:t>Mention calcium (for women with low calcium, taking 1000-2000mg elemental calcium may reduce the risk of developing pre-</a:t>
            </a:r>
            <a:r>
              <a:rPr lang="en-US" dirty="0" err="1" smtClean="0">
                <a:latin typeface="Arial" charset="0"/>
              </a:rPr>
              <a:t>eclampsia</a:t>
            </a:r>
            <a:r>
              <a:rPr lang="en-US" dirty="0" smtClean="0">
                <a:latin typeface="Arial" charset="0"/>
              </a:rPr>
              <a:t> by around 50%), and vegans may need Vitamin B12 intramuscular injection of </a:t>
            </a:r>
            <a:r>
              <a:rPr lang="en-US" dirty="0" err="1" smtClean="0">
                <a:latin typeface="Arial" charset="0"/>
              </a:rPr>
              <a:t>hydroxocobalamin</a:t>
            </a:r>
            <a:r>
              <a:rPr lang="en-US" dirty="0" smtClean="0">
                <a:latin typeface="Arial" charset="0"/>
              </a:rPr>
              <a:t> 1000mcg/</a:t>
            </a:r>
            <a:r>
              <a:rPr lang="en-US" dirty="0" err="1" smtClean="0">
                <a:latin typeface="Arial" charset="0"/>
              </a:rPr>
              <a:t>ampule</a:t>
            </a:r>
            <a:r>
              <a:rPr lang="en-US" dirty="0" smtClean="0">
                <a:latin typeface="Arial" charset="0"/>
              </a:rPr>
              <a:t> before or during pregnancy. </a:t>
            </a:r>
            <a:endParaRPr lang="en-NZ" dirty="0" smtClean="0">
              <a:latin typeface="Arial" charset="0"/>
            </a:endParaRP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1E458B-7AF1-4186-9D81-7753FEE15C83}" type="slidenum">
              <a:rPr lang="en-US" smtClean="0">
                <a:ea typeface="MS PGothic" pitchFamily="34" charset="-128"/>
              </a:rPr>
              <a:pPr/>
              <a:t>43</a:t>
            </a:fld>
            <a:endParaRPr 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C05A2-5DDB-4B14-A1F8-AAA8D7E4AF1C}" type="slidenum">
              <a:rPr lang="en-US" smtClean="0"/>
              <a:pPr/>
              <a:t>63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POPs – persist in </a:t>
            </a:r>
            <a:r>
              <a:rPr lang="en-US" dirty="0" err="1" smtClean="0"/>
              <a:t>envt</a:t>
            </a:r>
            <a:r>
              <a:rPr lang="en-US" baseline="0" dirty="0" smtClean="0"/>
              <a:t> and bio accumulate. Phthalates – used in solvents, lubricants, </a:t>
            </a:r>
            <a:r>
              <a:rPr lang="en-US" baseline="0" dirty="0" err="1" smtClean="0"/>
              <a:t>stabilisers</a:t>
            </a:r>
            <a:r>
              <a:rPr lang="en-US" baseline="0" dirty="0" smtClean="0"/>
              <a:t>, </a:t>
            </a:r>
            <a:r>
              <a:rPr lang="en-US" baseline="0" dirty="0" err="1" smtClean="0"/>
              <a:t>plasticisers</a:t>
            </a:r>
            <a:r>
              <a:rPr lang="en-US" baseline="0" dirty="0" smtClean="0"/>
              <a:t> – make plastics flexible. Found in toys, medical equipment, blood storage bags, cosmetics, perfumes, </a:t>
            </a:r>
            <a:r>
              <a:rPr lang="en-US" baseline="0" smtClean="0"/>
              <a:t>food packaging</a:t>
            </a:r>
            <a:endParaRPr lang="en-US"/>
          </a:p>
        </p:txBody>
      </p:sp>
      <p:sp>
        <p:nvSpPr>
          <p:cNvPr id="4" name="Slide Number Placeholder 3"/>
          <p:cNvSpPr>
            <a:spLocks noGrp="1"/>
          </p:cNvSpPr>
          <p:nvPr>
            <p:ph type="sldNum" sz="quarter" idx="10"/>
          </p:nvPr>
        </p:nvSpPr>
        <p:spPr/>
        <p:txBody>
          <a:bodyPr/>
          <a:lstStyle/>
          <a:p>
            <a:fld id="{9ECE5A96-6746-4C98-BEDA-BC9BD9E556E5}" type="slidenum">
              <a:rPr lang="en-US" smtClean="0"/>
              <a:pPr/>
              <a:t>66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F5015-1B37-453B-82EF-BE12385CFAA7}"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FD2E-4DF6-4164-A09B-EC66678902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F5015-1B37-453B-82EF-BE12385CFAA7}"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FD2E-4DF6-4164-A09B-EC66678902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F5015-1B37-453B-82EF-BE12385CFAA7}"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FD2E-4DF6-4164-A09B-EC66678902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0282" y="692696"/>
            <a:ext cx="1659770" cy="5615433"/>
          </a:xfrm>
          <a:prstGeom prst="rect">
            <a:avLst/>
          </a:prstGeom>
        </p:spPr>
      </p:pic>
      <p:sp>
        <p:nvSpPr>
          <p:cNvPr id="2" name="Title 1"/>
          <p:cNvSpPr>
            <a:spLocks noGrp="1"/>
          </p:cNvSpPr>
          <p:nvPr>
            <p:ph type="title"/>
          </p:nvPr>
        </p:nvSpPr>
        <p:spPr/>
        <p:txBody>
          <a:bodyPr>
            <a:normAutofit/>
          </a:bodyPr>
          <a:lstStyle>
            <a:lvl1pPr algn="l">
              <a:defRPr sz="4000">
                <a:solidFill>
                  <a:schemeClr val="tx2"/>
                </a:solidFill>
                <a:latin typeface="Eras Bold ITC" panose="020B0907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1">
                    <a:lumMod val="85000"/>
                    <a:lumOff val="15000"/>
                  </a:schemeClr>
                </a:solidFill>
                <a:latin typeface="Eras Medium ITC" panose="020B0602030504020804" pitchFamily="34" charset="0"/>
              </a:defRPr>
            </a:lvl1pPr>
            <a:lvl2pPr>
              <a:defRPr sz="2400">
                <a:solidFill>
                  <a:schemeClr val="tx1">
                    <a:lumMod val="85000"/>
                    <a:lumOff val="15000"/>
                  </a:schemeClr>
                </a:solidFill>
                <a:latin typeface="Eras Medium ITC" panose="020B0602030504020804" pitchFamily="34" charset="0"/>
              </a:defRPr>
            </a:lvl2pPr>
            <a:lvl3pPr>
              <a:defRPr sz="2000">
                <a:solidFill>
                  <a:schemeClr val="tx1">
                    <a:lumMod val="85000"/>
                    <a:lumOff val="15000"/>
                  </a:schemeClr>
                </a:solidFill>
                <a:latin typeface="Eras Medium ITC" panose="020B0602030504020804" pitchFamily="34" charset="0"/>
              </a:defRPr>
            </a:lvl3pPr>
            <a:lvl4pPr>
              <a:defRPr sz="1800">
                <a:solidFill>
                  <a:schemeClr val="tx1">
                    <a:lumMod val="85000"/>
                    <a:lumOff val="15000"/>
                  </a:schemeClr>
                </a:solidFill>
                <a:latin typeface="Eras Medium ITC" panose="020B0602030504020804" pitchFamily="34" charset="0"/>
              </a:defRPr>
            </a:lvl4pPr>
            <a:lvl5pPr>
              <a:defRPr sz="1800">
                <a:solidFill>
                  <a:schemeClr val="tx1">
                    <a:lumMod val="85000"/>
                    <a:lumOff val="15000"/>
                  </a:schemeClr>
                </a:solidFill>
                <a:latin typeface="Eras Medium ITC" panose="020B06020305040208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6F5015-1B37-453B-82EF-BE12385CFAA7}"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FD2E-4DF6-4164-A09B-EC666789029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F5015-1B37-453B-82EF-BE12385CFAA7}"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FD2E-4DF6-4164-A09B-EC66678902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F5015-1B37-453B-82EF-BE12385CFAA7}" type="datetimeFigureOut">
              <a:rPr lang="en-US" smtClean="0"/>
              <a:pPr/>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0FD2E-4DF6-4164-A09B-EC66678902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6F5015-1B37-453B-82EF-BE12385CFAA7}" type="datetimeFigureOut">
              <a:rPr lang="en-US" smtClean="0"/>
              <a:pPr/>
              <a:t>4/8/2014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0FD2E-4DF6-4164-A09B-EC66678902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F5015-1B37-453B-82EF-BE12385CFAA7}" type="datetimeFigureOut">
              <a:rPr lang="en-US" smtClean="0"/>
              <a:pPr/>
              <a:t>4/8/2014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0FD2E-4DF6-4164-A09B-EC66678902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5015-1B37-453B-82EF-BE12385CFAA7}" type="datetimeFigureOut">
              <a:rPr lang="en-US" smtClean="0"/>
              <a:pPr/>
              <a:t>4/8/2014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0FD2E-4DF6-4164-A09B-EC66678902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5015-1B37-453B-82EF-BE12385CFAA7}" type="datetimeFigureOut">
              <a:rPr lang="en-US" smtClean="0"/>
              <a:pPr/>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0FD2E-4DF6-4164-A09B-EC66678902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F5015-1B37-453B-82EF-BE12385CFAA7}" type="datetimeFigureOut">
              <a:rPr lang="en-US" smtClean="0"/>
              <a:pPr/>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0FD2E-4DF6-4164-A09B-EC66678902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F5015-1B37-453B-82EF-BE12385CFAA7}" type="datetimeFigureOut">
              <a:rPr lang="en-US" smtClean="0"/>
              <a:pPr/>
              <a:t>4/8/2014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0FD2E-4DF6-4164-A09B-EC66678902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ealth.govt.nz/nz-health-statistic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npesu.unsw.edu.au/surveillance/assisted-reproductive-technology-australia-new-zealand-201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fertilitynz.org.nz/"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npesu.unsw.edu.au/surveillance/assisted-reproductive-technology-australia-new-zealand-201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90513" y="1290638"/>
            <a:ext cx="8562975"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Fertility Fitness?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600" b="1" dirty="0" smtClean="0"/>
              <a:t>NZ statistics driving this campaign</a:t>
            </a:r>
          </a:p>
          <a:p>
            <a:pPr>
              <a:spcBef>
                <a:spcPts val="600"/>
              </a:spcBef>
            </a:pPr>
            <a:r>
              <a:rPr lang="en-US" sz="2200" dirty="0" smtClean="0"/>
              <a:t>1 couple in 6 is infertile</a:t>
            </a:r>
          </a:p>
          <a:p>
            <a:pPr>
              <a:spcBef>
                <a:spcPts val="600"/>
              </a:spcBef>
            </a:pPr>
            <a:r>
              <a:rPr lang="en-US" sz="2200" dirty="0" smtClean="0"/>
              <a:t>1 couple in 5 experiences miscarriage</a:t>
            </a:r>
          </a:p>
          <a:p>
            <a:pPr>
              <a:spcBef>
                <a:spcPts val="600"/>
              </a:spcBef>
            </a:pPr>
            <a:r>
              <a:rPr lang="en-US" sz="2200" dirty="0" smtClean="0"/>
              <a:t>1 woman in 10 experiences toxemia</a:t>
            </a:r>
          </a:p>
          <a:p>
            <a:pPr>
              <a:spcBef>
                <a:spcPts val="600"/>
              </a:spcBef>
            </a:pPr>
            <a:r>
              <a:rPr lang="en-US" sz="2200" dirty="0" smtClean="0"/>
              <a:t>1 woman in 8 experiences gestational diabetes</a:t>
            </a:r>
          </a:p>
          <a:p>
            <a:pPr>
              <a:spcBef>
                <a:spcPts val="600"/>
              </a:spcBef>
            </a:pPr>
            <a:r>
              <a:rPr lang="en-US" sz="2200" dirty="0" smtClean="0"/>
              <a:t>1 woman in 5 has a caesarian</a:t>
            </a:r>
          </a:p>
          <a:p>
            <a:pPr>
              <a:spcBef>
                <a:spcPts val="600"/>
              </a:spcBef>
            </a:pPr>
            <a:r>
              <a:rPr lang="en-US" sz="2200" dirty="0" smtClean="0"/>
              <a:t>1 baby in 10 is premature or small for dates</a:t>
            </a:r>
          </a:p>
          <a:p>
            <a:pPr>
              <a:spcBef>
                <a:spcPts val="600"/>
              </a:spcBef>
            </a:pPr>
            <a:r>
              <a:rPr lang="en-US" sz="2200" dirty="0" smtClean="0"/>
              <a:t>1 baby in 30 has a congenital defect</a:t>
            </a:r>
          </a:p>
          <a:p>
            <a:pPr>
              <a:spcBef>
                <a:spcPts val="600"/>
              </a:spcBef>
            </a:pPr>
            <a:r>
              <a:rPr lang="en-US" sz="2200" dirty="0" smtClean="0"/>
              <a:t>1 woman in 6 has some post natal depression</a:t>
            </a:r>
          </a:p>
          <a:p>
            <a:pPr>
              <a:spcBef>
                <a:spcPts val="600"/>
              </a:spcBef>
            </a:pPr>
            <a:r>
              <a:rPr lang="en-US" sz="2200" dirty="0" smtClean="0"/>
              <a:t>1 child in 10 is affected by learning or </a:t>
            </a:r>
            <a:r>
              <a:rPr lang="en-US" sz="2200" dirty="0" err="1" smtClean="0"/>
              <a:t>behavioural</a:t>
            </a:r>
            <a:r>
              <a:rPr lang="en-US" sz="2200" dirty="0" smtClean="0"/>
              <a:t> problems</a:t>
            </a:r>
          </a:p>
          <a:p>
            <a:pPr>
              <a:spcBef>
                <a:spcPts val="600"/>
              </a:spcBef>
            </a:pPr>
            <a:r>
              <a:rPr lang="en-US" sz="2200" dirty="0" smtClean="0"/>
              <a:t>1 child in 4 suffers from asthma</a:t>
            </a:r>
            <a:endParaRPr lang="en-US" sz="2200" dirty="0"/>
          </a:p>
          <a:p>
            <a:pPr>
              <a:buNone/>
            </a:pPr>
            <a:endParaRPr lang="en-US" sz="1600" dirty="0" smtClean="0"/>
          </a:p>
          <a:p>
            <a:pPr>
              <a:buNone/>
            </a:pPr>
            <a:r>
              <a:rPr lang="en-US" sz="1600" dirty="0" smtClean="0">
                <a:hlinkClick r:id="rId2"/>
              </a:rPr>
              <a:t>http://www.health.govt.nz/nz-health-statistics</a:t>
            </a:r>
            <a:r>
              <a:rPr lang="en-US" sz="1600" dirty="0" smtClean="0"/>
              <a:t> </a:t>
            </a:r>
            <a:r>
              <a:rPr lang="en-US" sz="2100"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Fertility Fitness / </a:t>
            </a:r>
            <a:br>
              <a:rPr lang="en-US" dirty="0" smtClean="0"/>
            </a:br>
            <a:r>
              <a:rPr lang="en-US" dirty="0" smtClean="0"/>
              <a:t>Preconception Care</a:t>
            </a:r>
            <a:endParaRPr lang="en-US" dirty="0"/>
          </a:p>
        </p:txBody>
      </p:sp>
      <p:sp>
        <p:nvSpPr>
          <p:cNvPr id="3" name="Content Placeholder 2"/>
          <p:cNvSpPr>
            <a:spLocks noGrp="1"/>
          </p:cNvSpPr>
          <p:nvPr>
            <p:ph idx="1"/>
          </p:nvPr>
        </p:nvSpPr>
        <p:spPr>
          <a:xfrm>
            <a:off x="457200" y="1600200"/>
            <a:ext cx="7355160" cy="4525963"/>
          </a:xfrm>
        </p:spPr>
        <p:txBody>
          <a:bodyPr/>
          <a:lstStyle/>
          <a:p>
            <a:pPr>
              <a:spcAft>
                <a:spcPts val="600"/>
              </a:spcAft>
            </a:pPr>
            <a:r>
              <a:rPr lang="en-US" dirty="0" smtClean="0"/>
              <a:t>Increases chances of a healthy conception and pregnancy</a:t>
            </a:r>
          </a:p>
          <a:p>
            <a:pPr>
              <a:spcAft>
                <a:spcPts val="600"/>
              </a:spcAft>
            </a:pPr>
            <a:r>
              <a:rPr lang="en-US" dirty="0" smtClean="0"/>
              <a:t>Significant impact on our children and their health development over their lifetime</a:t>
            </a:r>
          </a:p>
          <a:p>
            <a:pPr>
              <a:spcAft>
                <a:spcPts val="600"/>
              </a:spcAft>
            </a:pPr>
            <a:r>
              <a:rPr lang="en-US" dirty="0" err="1" smtClean="0"/>
              <a:t>Liggins</a:t>
            </a:r>
            <a:r>
              <a:rPr lang="en-US" dirty="0" smtClean="0"/>
              <a:t> Institute  - important work on perinatal health and long term consequences to offspring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Epigenetics</a:t>
            </a:r>
            <a:endParaRPr lang="en-US" dirty="0"/>
          </a:p>
        </p:txBody>
      </p:sp>
      <p:sp>
        <p:nvSpPr>
          <p:cNvPr id="3" name="Content Placeholder 2"/>
          <p:cNvSpPr>
            <a:spLocks noGrp="1"/>
          </p:cNvSpPr>
          <p:nvPr>
            <p:ph idx="1"/>
          </p:nvPr>
        </p:nvSpPr>
        <p:spPr>
          <a:xfrm>
            <a:off x="457200" y="1600200"/>
            <a:ext cx="7355160" cy="4525963"/>
          </a:xfrm>
        </p:spPr>
        <p:txBody>
          <a:bodyPr/>
          <a:lstStyle/>
          <a:p>
            <a:pPr>
              <a:spcAft>
                <a:spcPts val="600"/>
              </a:spcAft>
            </a:pPr>
            <a:r>
              <a:rPr lang="en-US" dirty="0" smtClean="0"/>
              <a:t>Fetus takes cues from the uterine environment to prepare itself physiologically for the rest of its life</a:t>
            </a:r>
          </a:p>
          <a:p>
            <a:pPr>
              <a:spcAft>
                <a:spcPts val="600"/>
              </a:spcAft>
            </a:pPr>
            <a:r>
              <a:rPr lang="en-US" dirty="0" smtClean="0"/>
              <a:t>The uterine environment conditions not only the fetus but the germ cells in the fetus, leading to effects in the 2</a:t>
            </a:r>
            <a:r>
              <a:rPr lang="en-US" baseline="30000" dirty="0" smtClean="0"/>
              <a:t>nd</a:t>
            </a:r>
            <a:r>
              <a:rPr lang="en-US" dirty="0" smtClean="0"/>
              <a:t> generation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Preconception Health Care</a:t>
            </a:r>
            <a:endParaRPr lang="en-US" dirty="0"/>
          </a:p>
        </p:txBody>
      </p:sp>
      <p:sp>
        <p:nvSpPr>
          <p:cNvPr id="3" name="Content Placeholder 2"/>
          <p:cNvSpPr>
            <a:spLocks noGrp="1"/>
          </p:cNvSpPr>
          <p:nvPr>
            <p:ph idx="1"/>
          </p:nvPr>
        </p:nvSpPr>
        <p:spPr>
          <a:xfrm>
            <a:off x="457200" y="1600200"/>
            <a:ext cx="7067128" cy="4525963"/>
          </a:xfrm>
        </p:spPr>
        <p:txBody>
          <a:bodyPr>
            <a:noAutofit/>
          </a:bodyPr>
          <a:lstStyle/>
          <a:p>
            <a:pPr>
              <a:spcAft>
                <a:spcPts val="600"/>
              </a:spcAft>
            </a:pPr>
            <a:r>
              <a:rPr lang="en-US" sz="2400" dirty="0" smtClean="0"/>
              <a:t>The presence of all the factors required for fertility and the creation of a healthy </a:t>
            </a:r>
            <a:r>
              <a:rPr lang="en-US" sz="2400" dirty="0" err="1" smtClean="0"/>
              <a:t>foetus</a:t>
            </a:r>
            <a:endParaRPr lang="en-US" sz="2400" dirty="0" smtClean="0"/>
          </a:p>
          <a:p>
            <a:pPr>
              <a:spcAft>
                <a:spcPts val="600"/>
              </a:spcAft>
            </a:pPr>
            <a:r>
              <a:rPr lang="en-US" sz="2400" dirty="0" smtClean="0"/>
              <a:t>The absence of all the factors detrimental to fertility and the formation of a healthy </a:t>
            </a:r>
            <a:r>
              <a:rPr lang="en-US" sz="2400" dirty="0" err="1" smtClean="0"/>
              <a:t>foetus</a:t>
            </a:r>
            <a:endParaRPr lang="en-US" sz="2400" dirty="0" smtClean="0"/>
          </a:p>
          <a:p>
            <a:pPr>
              <a:spcAft>
                <a:spcPts val="600"/>
              </a:spcAft>
            </a:pPr>
            <a:r>
              <a:rPr lang="en-US" sz="2400" dirty="0" smtClean="0"/>
              <a:t>Simply aims for optimal general and reproductive health of both partners to ensure viable fertility and the health of the egg, sperm and ultimately the health of the child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Critical Four Months</a:t>
            </a:r>
            <a:endParaRPr lang="en-US" dirty="0"/>
          </a:p>
        </p:txBody>
      </p:sp>
      <p:sp>
        <p:nvSpPr>
          <p:cNvPr id="3" name="Content Placeholder 2"/>
          <p:cNvSpPr>
            <a:spLocks noGrp="1"/>
          </p:cNvSpPr>
          <p:nvPr>
            <p:ph idx="1"/>
          </p:nvPr>
        </p:nvSpPr>
        <p:spPr>
          <a:xfrm>
            <a:off x="457200" y="1600200"/>
            <a:ext cx="6995120" cy="4525963"/>
          </a:xfrm>
        </p:spPr>
        <p:txBody>
          <a:bodyPr>
            <a:normAutofit/>
          </a:bodyPr>
          <a:lstStyle/>
          <a:p>
            <a:pPr>
              <a:spcAft>
                <a:spcPts val="600"/>
              </a:spcAft>
            </a:pPr>
            <a:r>
              <a:rPr lang="en-US" sz="2400" dirty="0" smtClean="0"/>
              <a:t>Maturation of ova and spermatogenesis takes 100-120 days</a:t>
            </a:r>
            <a:r>
              <a:rPr lang="en-US" sz="2400" dirty="0"/>
              <a:t>, therefore </a:t>
            </a:r>
            <a:r>
              <a:rPr lang="en-US" sz="2400" dirty="0" smtClean="0"/>
              <a:t>the </a:t>
            </a:r>
            <a:r>
              <a:rPr lang="en-US" sz="2400" dirty="0"/>
              <a:t>preconception period is a minimum of 4 months </a:t>
            </a:r>
            <a:endParaRPr lang="en-US" sz="2400" dirty="0" smtClean="0"/>
          </a:p>
          <a:p>
            <a:pPr>
              <a:spcAft>
                <a:spcPts val="600"/>
              </a:spcAft>
            </a:pPr>
            <a:r>
              <a:rPr lang="en-US" sz="2400" dirty="0" smtClean="0"/>
              <a:t>The instant the egg and sperm combine, an irreversible genetic code is formed for future development of that baby</a:t>
            </a:r>
          </a:p>
          <a:p>
            <a:pPr>
              <a:spcAft>
                <a:spcPts val="600"/>
              </a:spcAft>
            </a:pPr>
            <a:r>
              <a:rPr lang="en-US" sz="2400" dirty="0" smtClean="0"/>
              <a:t>Health of the egg and sperm reflects health / toxicity of the environment in which they grow</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143000"/>
          </a:xfrm>
        </p:spPr>
        <p:txBody>
          <a:bodyPr/>
          <a:lstStyle/>
          <a:p>
            <a:r>
              <a:rPr lang="en-US" dirty="0" smtClean="0"/>
              <a:t>Women</a:t>
            </a:r>
            <a:endParaRPr lang="en-US" dirty="0"/>
          </a:p>
        </p:txBody>
      </p:sp>
      <p:sp>
        <p:nvSpPr>
          <p:cNvPr id="3" name="Content Placeholder 2"/>
          <p:cNvSpPr>
            <a:spLocks noGrp="1"/>
          </p:cNvSpPr>
          <p:nvPr>
            <p:ph idx="1"/>
          </p:nvPr>
        </p:nvSpPr>
        <p:spPr/>
        <p:txBody>
          <a:bodyPr>
            <a:normAutofit/>
          </a:bodyPr>
          <a:lstStyle/>
          <a:p>
            <a:endParaRPr lang="en-US" dirty="0" smtClean="0"/>
          </a:p>
          <a:p>
            <a:pPr>
              <a:spcAft>
                <a:spcPts val="600"/>
              </a:spcAft>
            </a:pPr>
            <a:r>
              <a:rPr lang="en-US" sz="2400" dirty="0" smtClean="0"/>
              <a:t>Less than 30 – optimal age</a:t>
            </a:r>
          </a:p>
          <a:p>
            <a:pPr>
              <a:spcAft>
                <a:spcPts val="600"/>
              </a:spcAft>
            </a:pPr>
            <a:r>
              <a:rPr lang="en-US" sz="2400" dirty="0" smtClean="0"/>
              <a:t>30-34  - relative chance per month reduced by 1/4</a:t>
            </a:r>
          </a:p>
          <a:p>
            <a:pPr>
              <a:spcAft>
                <a:spcPts val="600"/>
              </a:spcAft>
            </a:pPr>
            <a:r>
              <a:rPr lang="en-US" sz="2400" dirty="0" smtClean="0"/>
              <a:t>35-39 – relative chance per month reduced by 1/2</a:t>
            </a:r>
          </a:p>
          <a:p>
            <a:pPr>
              <a:spcAft>
                <a:spcPts val="600"/>
              </a:spcAft>
            </a:pPr>
            <a:r>
              <a:rPr lang="en-US" sz="2400" dirty="0" smtClean="0"/>
              <a:t>40-43 – relative chance per month less than 3/4  of a younger woman</a:t>
            </a:r>
          </a:p>
          <a:p>
            <a:pPr>
              <a:spcAft>
                <a:spcPts val="600"/>
              </a:spcAft>
            </a:pPr>
            <a:r>
              <a:rPr lang="en-US" sz="2400" dirty="0" smtClean="0"/>
              <a:t>44yrs and over – very low chance</a:t>
            </a:r>
            <a:endParaRPr lang="en-US" sz="2400" dirty="0"/>
          </a:p>
        </p:txBody>
      </p:sp>
      <p:pic>
        <p:nvPicPr>
          <p:cNvPr id="68609" name="Picture 1" descr="C:\Users\Loula\AppData\Local\Microsoft\Windows\Temporary Internet Files\Content.Outlook\0NNPYX5I\age.jpg"/>
          <p:cNvPicPr>
            <a:picLocks noChangeAspect="1" noChangeArrowheads="1"/>
          </p:cNvPicPr>
          <p:nvPr/>
        </p:nvPicPr>
        <p:blipFill>
          <a:blip r:embed="rId2" cstate="print"/>
          <a:srcRect/>
          <a:stretch>
            <a:fillRect/>
          </a:stretch>
        </p:blipFill>
        <p:spPr bwMode="auto">
          <a:xfrm>
            <a:off x="0" y="0"/>
            <a:ext cx="1813560" cy="18074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560" y="274638"/>
            <a:ext cx="6873240" cy="1143000"/>
          </a:xfrm>
        </p:spPr>
        <p:txBody>
          <a:bodyPr/>
          <a:lstStyle/>
          <a:p>
            <a:r>
              <a:rPr lang="en-US" dirty="0" smtClean="0"/>
              <a:t>Chances of conception</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395536" y="2204864"/>
            <a:ext cx="8229600" cy="3609243"/>
          </a:xfrm>
          <a:prstGeom prst="rect">
            <a:avLst/>
          </a:prstGeom>
          <a:noFill/>
          <a:ln w="9525">
            <a:noFill/>
            <a:miter lim="800000"/>
            <a:headEnd/>
            <a:tailEnd/>
          </a:ln>
        </p:spPr>
      </p:pic>
      <p:pic>
        <p:nvPicPr>
          <p:cNvPr id="67585" name="Picture 1" descr="C:\Users\Loula\AppData\Local\Microsoft\Windows\Temporary Internet Files\Content.Outlook\0NNPYX5I\age.jpg"/>
          <p:cNvPicPr>
            <a:picLocks noChangeAspect="1" noChangeArrowheads="1"/>
          </p:cNvPicPr>
          <p:nvPr/>
        </p:nvPicPr>
        <p:blipFill>
          <a:blip r:embed="rId3" cstate="print"/>
          <a:srcRect/>
          <a:stretch>
            <a:fillRect/>
          </a:stretch>
        </p:blipFill>
        <p:spPr bwMode="auto">
          <a:xfrm>
            <a:off x="0" y="0"/>
            <a:ext cx="1813560" cy="18074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560" y="274638"/>
            <a:ext cx="6873240" cy="1143000"/>
          </a:xfrm>
        </p:spPr>
        <p:txBody>
          <a:bodyPr/>
          <a:lstStyle/>
          <a:p>
            <a:r>
              <a:rPr lang="en-US" dirty="0" smtClean="0"/>
              <a:t>Women</a:t>
            </a:r>
            <a:endParaRPr lang="en-US" dirty="0"/>
          </a:p>
        </p:txBody>
      </p:sp>
      <p:sp>
        <p:nvSpPr>
          <p:cNvPr id="3" name="Content Placeholder 2"/>
          <p:cNvSpPr>
            <a:spLocks noGrp="1"/>
          </p:cNvSpPr>
          <p:nvPr>
            <p:ph idx="1"/>
          </p:nvPr>
        </p:nvSpPr>
        <p:spPr>
          <a:xfrm>
            <a:off x="457200" y="1916832"/>
            <a:ext cx="7571184" cy="4608512"/>
          </a:xfrm>
        </p:spPr>
        <p:txBody>
          <a:bodyPr>
            <a:normAutofit fontScale="70000" lnSpcReduction="20000"/>
          </a:bodyPr>
          <a:lstStyle/>
          <a:p>
            <a:pPr>
              <a:spcAft>
                <a:spcPts val="600"/>
              </a:spcAft>
            </a:pPr>
            <a:r>
              <a:rPr lang="en-US" dirty="0" smtClean="0"/>
              <a:t>Women over 35 yrs nearly twice as likely to present with unexplained infertility</a:t>
            </a:r>
          </a:p>
          <a:p>
            <a:pPr>
              <a:spcAft>
                <a:spcPts val="600"/>
              </a:spcAft>
            </a:pPr>
            <a:r>
              <a:rPr lang="en-US" dirty="0" smtClean="0"/>
              <a:t>Incidence of genetic abnormalities and spontaneous abortion increases with maternal age</a:t>
            </a:r>
          </a:p>
          <a:p>
            <a:pPr>
              <a:spcAft>
                <a:spcPts val="600"/>
              </a:spcAft>
            </a:pPr>
            <a:r>
              <a:rPr lang="en-NZ" dirty="0"/>
              <a:t>Chance of miscarriage increases exponentially with age</a:t>
            </a:r>
          </a:p>
          <a:p>
            <a:pPr lvl="1">
              <a:spcAft>
                <a:spcPts val="600"/>
              </a:spcAft>
            </a:pPr>
            <a:r>
              <a:rPr lang="en-NZ" dirty="0"/>
              <a:t>Pregnancy loss after positive test increases from 25% under </a:t>
            </a:r>
            <a:r>
              <a:rPr lang="en-NZ" dirty="0" smtClean="0"/>
              <a:t>35 y </a:t>
            </a:r>
            <a:r>
              <a:rPr lang="en-NZ" dirty="0"/>
              <a:t>to 50% at 45 y</a:t>
            </a:r>
          </a:p>
          <a:p>
            <a:pPr>
              <a:spcAft>
                <a:spcPts val="600"/>
              </a:spcAft>
            </a:pPr>
            <a:r>
              <a:rPr lang="en-NZ" dirty="0"/>
              <a:t>Chance of chromosomal abnormality increases exponentially with age</a:t>
            </a:r>
          </a:p>
          <a:p>
            <a:pPr>
              <a:spcAft>
                <a:spcPts val="600"/>
              </a:spcAft>
              <a:buFont typeface="Arial" charset="0"/>
              <a:buNone/>
            </a:pPr>
            <a:r>
              <a:rPr lang="en-NZ" dirty="0"/>
              <a:t>	- </a:t>
            </a:r>
            <a:r>
              <a:rPr lang="en-NZ" dirty="0" smtClean="0"/>
              <a:t> </a:t>
            </a:r>
            <a:r>
              <a:rPr lang="en-NZ" sz="2400" dirty="0" smtClean="0"/>
              <a:t>Chance </a:t>
            </a:r>
            <a:r>
              <a:rPr lang="en-NZ" sz="2400" dirty="0"/>
              <a:t>of any abnormality increases from 1:170 at 35 y to 1:11 at 45 </a:t>
            </a:r>
            <a:r>
              <a:rPr lang="en-NZ" sz="2400" dirty="0" smtClean="0"/>
              <a:t>y</a:t>
            </a:r>
            <a:endParaRPr lang="en-US" dirty="0" smtClean="0"/>
          </a:p>
          <a:p>
            <a:pPr>
              <a:spcAft>
                <a:spcPts val="600"/>
              </a:spcAft>
            </a:pPr>
            <a:r>
              <a:rPr lang="en-US" dirty="0" smtClean="0"/>
              <a:t>Over 40 – ineligible for publically funded fertility treatment in NZ</a:t>
            </a:r>
          </a:p>
          <a:p>
            <a:pPr>
              <a:buNone/>
            </a:pPr>
            <a:r>
              <a:rPr lang="en-US" dirty="0" smtClean="0"/>
              <a:t> </a:t>
            </a:r>
          </a:p>
          <a:p>
            <a:pPr lvl="0">
              <a:buNone/>
            </a:pPr>
            <a:r>
              <a:rPr lang="en-US" sz="1700" dirty="0" smtClean="0"/>
              <a:t>      </a:t>
            </a:r>
            <a:r>
              <a:rPr lang="en-US" sz="1700" dirty="0" err="1" smtClean="0"/>
              <a:t>Maheshwari</a:t>
            </a:r>
            <a:r>
              <a:rPr lang="en-US" sz="1700" dirty="0" smtClean="0"/>
              <a:t>, .A, Hamilton, M., </a:t>
            </a:r>
            <a:r>
              <a:rPr lang="en-US" sz="1700" dirty="0" err="1" smtClean="0"/>
              <a:t>Bhattacharya,S</a:t>
            </a:r>
            <a:r>
              <a:rPr lang="en-US" sz="1700" dirty="0" smtClean="0"/>
              <a:t>. “</a:t>
            </a:r>
            <a:r>
              <a:rPr lang="en-US" sz="1700" b="1" dirty="0" smtClean="0"/>
              <a:t>Effect of female age on diagnostic categories of infertility.” </a:t>
            </a:r>
            <a:r>
              <a:rPr lang="en-US" sz="1700" i="1" dirty="0" smtClean="0"/>
              <a:t>Human. </a:t>
            </a:r>
            <a:r>
              <a:rPr lang="en-US" sz="1700" dirty="0" smtClean="0"/>
              <a:t>Reproduction 23, no3 (2008) :538-542</a:t>
            </a:r>
          </a:p>
        </p:txBody>
      </p:sp>
      <p:pic>
        <p:nvPicPr>
          <p:cNvPr id="66561" name="Picture 1" descr="C:\Users\Loula\AppData\Local\Microsoft\Windows\Temporary Internet Files\Content.Outlook\0NNPYX5I\age.jpg"/>
          <p:cNvPicPr>
            <a:picLocks noChangeAspect="1" noChangeArrowheads="1"/>
          </p:cNvPicPr>
          <p:nvPr/>
        </p:nvPicPr>
        <p:blipFill>
          <a:blip r:embed="rId2" cstate="print"/>
          <a:srcRect/>
          <a:stretch>
            <a:fillRect/>
          </a:stretch>
        </p:blipFill>
        <p:spPr bwMode="auto">
          <a:xfrm>
            <a:off x="0" y="0"/>
            <a:ext cx="1813560" cy="18074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560" y="274638"/>
            <a:ext cx="6873240" cy="1143000"/>
          </a:xfrm>
        </p:spPr>
        <p:txBody>
          <a:bodyPr/>
          <a:lstStyle/>
          <a:p>
            <a:r>
              <a:rPr lang="en-US" dirty="0" smtClean="0"/>
              <a:t>Men</a:t>
            </a:r>
            <a:endParaRPr lang="en-US" dirty="0"/>
          </a:p>
        </p:txBody>
      </p:sp>
      <p:sp>
        <p:nvSpPr>
          <p:cNvPr id="3" name="Content Placeholder 2"/>
          <p:cNvSpPr>
            <a:spLocks noGrp="1"/>
          </p:cNvSpPr>
          <p:nvPr>
            <p:ph idx="1"/>
          </p:nvPr>
        </p:nvSpPr>
        <p:spPr>
          <a:xfrm>
            <a:off x="457200" y="1600200"/>
            <a:ext cx="7283152" cy="4525963"/>
          </a:xfrm>
        </p:spPr>
        <p:txBody>
          <a:bodyPr>
            <a:normAutofit fontScale="92500" lnSpcReduction="20000"/>
          </a:bodyPr>
          <a:lstStyle/>
          <a:p>
            <a:endParaRPr lang="en-US" dirty="0" smtClean="0"/>
          </a:p>
          <a:p>
            <a:pPr>
              <a:spcAft>
                <a:spcPts val="600"/>
              </a:spcAft>
            </a:pPr>
            <a:r>
              <a:rPr lang="en-US" sz="2600" dirty="0" smtClean="0"/>
              <a:t>Paternal age significantly related to fertility problems</a:t>
            </a:r>
          </a:p>
          <a:p>
            <a:pPr>
              <a:spcAft>
                <a:spcPts val="600"/>
              </a:spcAft>
            </a:pPr>
            <a:r>
              <a:rPr lang="en-US" sz="2600" dirty="0" smtClean="0"/>
              <a:t>Increased male age associated with decline in semen volume ,sperm quality and testosterone</a:t>
            </a:r>
          </a:p>
          <a:p>
            <a:pPr>
              <a:spcAft>
                <a:spcPts val="600"/>
              </a:spcAft>
            </a:pPr>
            <a:r>
              <a:rPr lang="en-US" sz="2600" dirty="0" smtClean="0"/>
              <a:t>After 40 years of age – significantly more sperm DNA damage</a:t>
            </a:r>
          </a:p>
          <a:p>
            <a:pPr>
              <a:spcAft>
                <a:spcPts val="600"/>
              </a:spcAft>
            </a:pPr>
            <a:r>
              <a:rPr lang="en-US" sz="2600" dirty="0" smtClean="0"/>
              <a:t>Comparisons between men under 30 and those over 50 found relative decreases in pregnancy rates between 23% and 38%</a:t>
            </a:r>
          </a:p>
          <a:p>
            <a:pPr>
              <a:buNone/>
            </a:pPr>
            <a:endParaRPr lang="en-US" sz="1800" dirty="0" smtClean="0"/>
          </a:p>
          <a:p>
            <a:pPr lvl="0">
              <a:buNone/>
            </a:pPr>
            <a:r>
              <a:rPr lang="en-US" sz="1600" dirty="0" smtClean="0"/>
              <a:t>Kidd, S.A., </a:t>
            </a:r>
            <a:r>
              <a:rPr lang="en-US" sz="1600" dirty="0" err="1" smtClean="0"/>
              <a:t>Eskenazi</a:t>
            </a:r>
            <a:r>
              <a:rPr lang="en-US" sz="1600" dirty="0" smtClean="0"/>
              <a:t>, B., </a:t>
            </a:r>
            <a:r>
              <a:rPr lang="en-US" sz="1600" dirty="0" err="1" smtClean="0"/>
              <a:t>Wyrobek</a:t>
            </a:r>
            <a:r>
              <a:rPr lang="en-US" sz="1600" dirty="0" smtClean="0"/>
              <a:t>, A.J.”, </a:t>
            </a:r>
            <a:r>
              <a:rPr lang="en-US" sz="1600" b="1" dirty="0" smtClean="0"/>
              <a:t>Effects of male age on semen quality and fertility: a review of the literature.” </a:t>
            </a:r>
            <a:r>
              <a:rPr lang="en-US" sz="1600" i="1" dirty="0" smtClean="0"/>
              <a:t>Fertility Sterility</a:t>
            </a:r>
            <a:r>
              <a:rPr lang="en-US" sz="1600" dirty="0" smtClean="0"/>
              <a:t> 75, no.2 (2001) :237-48</a:t>
            </a:r>
          </a:p>
          <a:p>
            <a:pPr>
              <a:buNone/>
            </a:pPr>
            <a:endParaRPr lang="en-US" sz="1800" dirty="0"/>
          </a:p>
        </p:txBody>
      </p:sp>
      <p:pic>
        <p:nvPicPr>
          <p:cNvPr id="65537" name="Picture 1" descr="C:\Users\Loula\AppData\Local\Microsoft\Windows\Temporary Internet Files\Content.Outlook\0NNPYX5I\age.jpg"/>
          <p:cNvPicPr>
            <a:picLocks noChangeAspect="1" noChangeArrowheads="1"/>
          </p:cNvPicPr>
          <p:nvPr/>
        </p:nvPicPr>
        <p:blipFill>
          <a:blip r:embed="rId2" cstate="print"/>
          <a:srcRect/>
          <a:stretch>
            <a:fillRect/>
          </a:stretch>
        </p:blipFill>
        <p:spPr bwMode="auto">
          <a:xfrm>
            <a:off x="0" y="0"/>
            <a:ext cx="1813560" cy="180746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560" y="548680"/>
            <a:ext cx="6873240" cy="1143000"/>
          </a:xfrm>
        </p:spPr>
        <p:txBody>
          <a:bodyPr/>
          <a:lstStyle/>
          <a:p>
            <a:r>
              <a:rPr lang="en-US" dirty="0" smtClean="0"/>
              <a:t>Men</a:t>
            </a:r>
            <a:endParaRPr lang="en-US" dirty="0"/>
          </a:p>
        </p:txBody>
      </p:sp>
      <p:sp>
        <p:nvSpPr>
          <p:cNvPr id="3" name="Content Placeholder 2"/>
          <p:cNvSpPr>
            <a:spLocks noGrp="1"/>
          </p:cNvSpPr>
          <p:nvPr>
            <p:ph idx="1"/>
          </p:nvPr>
        </p:nvSpPr>
        <p:spPr>
          <a:xfrm>
            <a:off x="457200" y="1600200"/>
            <a:ext cx="6923112" cy="4525963"/>
          </a:xfrm>
        </p:spPr>
        <p:txBody>
          <a:bodyPr>
            <a:normAutofit/>
          </a:bodyPr>
          <a:lstStyle/>
          <a:p>
            <a:endParaRPr lang="en-US" dirty="0" smtClean="0"/>
          </a:p>
          <a:p>
            <a:pPr>
              <a:spcAft>
                <a:spcPts val="600"/>
              </a:spcAft>
            </a:pPr>
            <a:r>
              <a:rPr lang="en-US" sz="2400" dirty="0" smtClean="0"/>
              <a:t>Advancing paternal age increases risk of autism and schizophrenia</a:t>
            </a:r>
          </a:p>
          <a:p>
            <a:pPr>
              <a:spcAft>
                <a:spcPts val="600"/>
              </a:spcAft>
            </a:pPr>
            <a:r>
              <a:rPr lang="en-US" sz="2400" dirty="0" smtClean="0"/>
              <a:t>Due to slow accumulation of mutations in stem cells that produce sperm</a:t>
            </a:r>
          </a:p>
          <a:p>
            <a:pPr>
              <a:spcAft>
                <a:spcPts val="600"/>
              </a:spcAft>
            </a:pPr>
            <a:r>
              <a:rPr lang="en-US" sz="2400" dirty="0" smtClean="0"/>
              <a:t>40 yr old is 50% more likely to father an autistic child than a 20 yr old</a:t>
            </a:r>
          </a:p>
          <a:p>
            <a:endParaRPr lang="en-US" dirty="0" smtClean="0"/>
          </a:p>
          <a:p>
            <a:pPr marL="0" indent="0">
              <a:buNone/>
            </a:pPr>
            <a:endParaRPr lang="en-US" dirty="0" smtClean="0"/>
          </a:p>
          <a:p>
            <a:pPr>
              <a:buNone/>
            </a:pPr>
            <a:r>
              <a:rPr lang="en-US" sz="1500" i="1" dirty="0" err="1" smtClean="0"/>
              <a:t>Reichenberg.A</a:t>
            </a:r>
            <a:r>
              <a:rPr lang="en-US" sz="1500" i="1" dirty="0" smtClean="0"/>
              <a:t> et al. </a:t>
            </a:r>
            <a:r>
              <a:rPr lang="pl-PL" sz="1500" i="1" dirty="0" smtClean="0"/>
              <a:t>Arch Gen Psychiatry. </a:t>
            </a:r>
            <a:r>
              <a:rPr lang="pl-PL" sz="1500" dirty="0" smtClean="0"/>
              <a:t>2006;63(9):1026-1032</a:t>
            </a:r>
            <a:endParaRPr lang="en-US" sz="1500" dirty="0"/>
          </a:p>
        </p:txBody>
      </p:sp>
      <p:pic>
        <p:nvPicPr>
          <p:cNvPr id="64513" name="Picture 1" descr="C:\Users\Loula\AppData\Local\Microsoft\Windows\Temporary Internet Files\Content.Outlook\0NNPYX5I\age.jpg"/>
          <p:cNvPicPr>
            <a:picLocks noChangeAspect="1" noChangeArrowheads="1"/>
          </p:cNvPicPr>
          <p:nvPr/>
        </p:nvPicPr>
        <p:blipFill>
          <a:blip r:embed="rId3" cstate="print"/>
          <a:srcRect/>
          <a:stretch>
            <a:fillRect/>
          </a:stretch>
        </p:blipFill>
        <p:spPr bwMode="auto">
          <a:xfrm>
            <a:off x="0" y="0"/>
            <a:ext cx="1813560" cy="18074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643192" cy="1143000"/>
          </a:xfrm>
        </p:spPr>
        <p:txBody>
          <a:bodyPr/>
          <a:lstStyle/>
          <a:p>
            <a:pPr algn="l"/>
            <a:r>
              <a:rPr lang="en-US" dirty="0" err="1" smtClean="0"/>
              <a:t>FertilityNZ</a:t>
            </a:r>
            <a:endParaRPr lang="en-US" dirty="0"/>
          </a:p>
        </p:txBody>
      </p:sp>
      <p:sp>
        <p:nvSpPr>
          <p:cNvPr id="3" name="Content Placeholder 2"/>
          <p:cNvSpPr>
            <a:spLocks noGrp="1"/>
          </p:cNvSpPr>
          <p:nvPr>
            <p:ph idx="1"/>
          </p:nvPr>
        </p:nvSpPr>
        <p:spPr>
          <a:xfrm>
            <a:off x="683568" y="1600201"/>
            <a:ext cx="6408712" cy="4205063"/>
          </a:xfrm>
        </p:spPr>
        <p:txBody>
          <a:bodyPr>
            <a:normAutofit/>
          </a:bodyPr>
          <a:lstStyle/>
          <a:p>
            <a:pPr>
              <a:buNone/>
            </a:pPr>
            <a:r>
              <a:rPr lang="en-US" b="1" dirty="0" smtClean="0"/>
              <a:t>				</a:t>
            </a:r>
            <a:endParaRPr lang="en-US" sz="2000" b="1" dirty="0"/>
          </a:p>
          <a:p>
            <a:pPr>
              <a:buNone/>
            </a:pPr>
            <a:r>
              <a:rPr lang="en-US" b="1" dirty="0" smtClean="0"/>
              <a:t> 	</a:t>
            </a:r>
            <a:r>
              <a:rPr lang="en-US" dirty="0" smtClean="0"/>
              <a:t>Exists to support New </a:t>
            </a:r>
            <a:r>
              <a:rPr lang="en-US" dirty="0"/>
              <a:t>Z</a:t>
            </a:r>
            <a:r>
              <a:rPr lang="en-US" dirty="0" smtClean="0"/>
              <a:t>ealanders experiencing fertility problems, whether having difficulties becoming or staying pregnant</a:t>
            </a:r>
          </a:p>
          <a:p>
            <a:pPr>
              <a:buNone/>
            </a:pPr>
            <a:endParaRPr lang="en-US" dirty="0"/>
          </a:p>
          <a:p>
            <a:pPr>
              <a:buNone/>
            </a:pPr>
            <a:r>
              <a:rPr lang="en-US" sz="2000" dirty="0" smtClean="0"/>
              <a:t>	</a:t>
            </a:r>
          </a:p>
          <a:p>
            <a:pPr>
              <a:buNone/>
            </a:pPr>
            <a:r>
              <a:rPr lang="en-US" sz="2000" dirty="0" smtClean="0"/>
              <a:t>	Fertility NZ is a registered Charity and has been dedicated to supporting people faced with fertility issues for over 20 years</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143000"/>
          </a:xfrm>
        </p:spPr>
        <p:txBody>
          <a:bodyPr/>
          <a:lstStyle/>
          <a:p>
            <a:r>
              <a:rPr lang="en-US" dirty="0" smtClean="0"/>
              <a:t>ART</a:t>
            </a:r>
            <a:endParaRPr lang="en-US" dirty="0"/>
          </a:p>
        </p:txBody>
      </p:sp>
      <p:sp>
        <p:nvSpPr>
          <p:cNvPr id="3" name="Content Placeholder 2"/>
          <p:cNvSpPr>
            <a:spLocks noGrp="1"/>
          </p:cNvSpPr>
          <p:nvPr>
            <p:ph idx="1"/>
          </p:nvPr>
        </p:nvSpPr>
        <p:spPr>
          <a:xfrm>
            <a:off x="457200" y="1600200"/>
            <a:ext cx="7571184" cy="4525963"/>
          </a:xfrm>
        </p:spPr>
        <p:txBody>
          <a:bodyPr>
            <a:normAutofit fontScale="85000" lnSpcReduction="10000"/>
          </a:bodyPr>
          <a:lstStyle/>
          <a:p>
            <a:endParaRPr lang="en-US" dirty="0" smtClean="0"/>
          </a:p>
          <a:p>
            <a:pPr>
              <a:spcAft>
                <a:spcPts val="600"/>
              </a:spcAft>
            </a:pPr>
            <a:r>
              <a:rPr lang="en-US" sz="2600" dirty="0" smtClean="0"/>
              <a:t>In 2011, average age of women doing ART in NZ/</a:t>
            </a:r>
            <a:r>
              <a:rPr lang="en-US" sz="2600" dirty="0" err="1" smtClean="0"/>
              <a:t>Aust</a:t>
            </a:r>
            <a:r>
              <a:rPr lang="en-US" sz="2600" dirty="0" smtClean="0"/>
              <a:t> was 36 yrs, men 38.3</a:t>
            </a:r>
          </a:p>
          <a:p>
            <a:pPr>
              <a:spcAft>
                <a:spcPts val="600"/>
              </a:spcAft>
            </a:pPr>
            <a:r>
              <a:rPr lang="en-US" sz="2600" dirty="0" smtClean="0"/>
              <a:t>For women 25-29yrs (fresh non donor treatment cycles) -&gt; live birth rate 25.9%</a:t>
            </a:r>
          </a:p>
          <a:p>
            <a:pPr>
              <a:spcAft>
                <a:spcPts val="600"/>
              </a:spcAft>
            </a:pPr>
            <a:r>
              <a:rPr lang="en-US" sz="2600" dirty="0" smtClean="0"/>
              <a:t>For women 40-44yrs -&gt; live birth rate 6.6%</a:t>
            </a:r>
          </a:p>
          <a:p>
            <a:pPr>
              <a:spcAft>
                <a:spcPts val="600"/>
              </a:spcAft>
            </a:pPr>
            <a:r>
              <a:rPr lang="en-US" sz="2600" dirty="0" smtClean="0"/>
              <a:t>For women over 44yrs -&gt; live birth rate 1.2%</a:t>
            </a:r>
          </a:p>
          <a:p>
            <a:pPr>
              <a:spcAft>
                <a:spcPts val="600"/>
              </a:spcAft>
            </a:pPr>
            <a:r>
              <a:rPr lang="en-US" sz="2600" dirty="0" smtClean="0"/>
              <a:t>Treatment can only resolve maternal age via donor eggs</a:t>
            </a:r>
          </a:p>
          <a:p>
            <a:pPr>
              <a:buNone/>
            </a:pPr>
            <a:endParaRPr lang="en-US" dirty="0" smtClean="0"/>
          </a:p>
          <a:p>
            <a:pPr lvl="0">
              <a:buNone/>
            </a:pPr>
            <a:r>
              <a:rPr lang="en-US" sz="1600" dirty="0" smtClean="0"/>
              <a:t>UNSW Australia. National </a:t>
            </a:r>
            <a:r>
              <a:rPr lang="en-US" sz="1600" dirty="0" err="1" smtClean="0"/>
              <a:t>Perinatal</a:t>
            </a:r>
            <a:r>
              <a:rPr lang="en-US" sz="1600" dirty="0" smtClean="0"/>
              <a:t> Epidemiology and Statistics Unit – </a:t>
            </a:r>
            <a:r>
              <a:rPr lang="en-US" sz="1600" b="1" dirty="0" smtClean="0"/>
              <a:t>Assisted Reproductive Technology in Australia and NZ 2011.</a:t>
            </a:r>
            <a:r>
              <a:rPr lang="en-US" sz="1600" dirty="0" smtClean="0"/>
              <a:t> </a:t>
            </a:r>
            <a:r>
              <a:rPr lang="en-US" sz="1600" u="sng" dirty="0" smtClean="0">
                <a:hlinkClick r:id="rId2"/>
              </a:rPr>
              <a:t>http://www.npesu.unsw.edu.au/surveillance/assisted-reproductive-technology-australia-new-zealand-2011</a:t>
            </a:r>
            <a:endParaRPr lang="en-US" sz="1600" dirty="0" smtClean="0"/>
          </a:p>
          <a:p>
            <a:pPr>
              <a:buNone/>
            </a:pPr>
            <a:endParaRPr lang="en-US" sz="1600" dirty="0"/>
          </a:p>
        </p:txBody>
      </p:sp>
      <p:pic>
        <p:nvPicPr>
          <p:cNvPr id="62465" name="Picture 1" descr="C:\Users\Loula\AppData\Local\Microsoft\Windows\Temporary Internet Files\Content.Outlook\0NNPYX5I\age.jpg"/>
          <p:cNvPicPr>
            <a:picLocks noChangeAspect="1" noChangeArrowheads="1"/>
          </p:cNvPicPr>
          <p:nvPr/>
        </p:nvPicPr>
        <p:blipFill>
          <a:blip r:embed="rId3" cstate="print"/>
          <a:srcRect/>
          <a:stretch>
            <a:fillRect/>
          </a:stretch>
        </p:blipFill>
        <p:spPr bwMode="auto">
          <a:xfrm>
            <a:off x="0" y="0"/>
            <a:ext cx="1813560" cy="180746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None/>
            </a:pPr>
            <a:endParaRPr lang="en-US" smtClean="0"/>
          </a:p>
          <a:p>
            <a:pPr>
              <a:buNone/>
            </a:pPr>
            <a:r>
              <a:rPr lang="en-US" smtClean="0"/>
              <a:t>University </a:t>
            </a:r>
            <a:r>
              <a:rPr lang="en-US" dirty="0" smtClean="0"/>
              <a:t>of Auckland study (Lucas and Shelling)</a:t>
            </a:r>
          </a:p>
          <a:p>
            <a:r>
              <a:rPr lang="en-US" dirty="0" smtClean="0"/>
              <a:t>NZ university students showed unrealistic beliefs about fertility</a:t>
            </a:r>
          </a:p>
          <a:p>
            <a:r>
              <a:rPr lang="en-US" dirty="0" smtClean="0"/>
              <a:t>81% wished to have children in future but not till “late” or “very late”</a:t>
            </a:r>
          </a:p>
          <a:p>
            <a:r>
              <a:rPr lang="en-US" dirty="0" smtClean="0"/>
              <a:t>Predicted fertility decline to occur later than it does in reality</a:t>
            </a:r>
          </a:p>
          <a:p>
            <a:r>
              <a:rPr lang="en-US" dirty="0" smtClean="0"/>
              <a:t>Believed treatment is more successful than it actually is</a:t>
            </a:r>
            <a:endParaRPr lang="en-US" dirty="0"/>
          </a:p>
        </p:txBody>
      </p:sp>
      <p:pic>
        <p:nvPicPr>
          <p:cNvPr id="4" name="Picture 1" descr="C:\Users\Loula\AppData\Local\Microsoft\Windows\Temporary Internet Files\Content.Outlook\0NNPYX5I\age.jpg"/>
          <p:cNvPicPr>
            <a:picLocks noChangeAspect="1" noChangeArrowheads="1"/>
          </p:cNvPicPr>
          <p:nvPr/>
        </p:nvPicPr>
        <p:blipFill>
          <a:blip r:embed="rId2" cstate="print"/>
          <a:srcRect/>
          <a:stretch>
            <a:fillRect/>
          </a:stretch>
        </p:blipFill>
        <p:spPr bwMode="auto">
          <a:xfrm>
            <a:off x="0" y="0"/>
            <a:ext cx="1813560" cy="180746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560" y="274638"/>
            <a:ext cx="6873240" cy="1143000"/>
          </a:xfrm>
        </p:spPr>
        <p:txBody>
          <a:bodyPr/>
          <a:lstStyle/>
          <a:p>
            <a:r>
              <a:rPr lang="en-US" dirty="0" smtClean="0"/>
              <a:t>What you can do</a:t>
            </a:r>
            <a:endParaRPr lang="en-US" dirty="0"/>
          </a:p>
        </p:txBody>
      </p:sp>
      <p:sp>
        <p:nvSpPr>
          <p:cNvPr id="3" name="Content Placeholder 2"/>
          <p:cNvSpPr>
            <a:spLocks noGrp="1"/>
          </p:cNvSpPr>
          <p:nvPr>
            <p:ph idx="1"/>
          </p:nvPr>
        </p:nvSpPr>
        <p:spPr>
          <a:xfrm>
            <a:off x="457200" y="1916832"/>
            <a:ext cx="7427168" cy="4209331"/>
          </a:xfrm>
        </p:spPr>
        <p:txBody>
          <a:bodyPr>
            <a:normAutofit/>
          </a:bodyPr>
          <a:lstStyle/>
          <a:p>
            <a:pPr>
              <a:spcAft>
                <a:spcPts val="600"/>
              </a:spcAft>
            </a:pPr>
            <a:r>
              <a:rPr lang="en-US" sz="2400" dirty="0" smtClean="0"/>
              <a:t>If possible, consider age (and desired number of children) when planning a family </a:t>
            </a:r>
          </a:p>
          <a:p>
            <a:pPr>
              <a:spcAft>
                <a:spcPts val="600"/>
              </a:spcAft>
            </a:pPr>
            <a:r>
              <a:rPr lang="en-US" sz="2400" dirty="0" smtClean="0"/>
              <a:t>Investigate AMH / mother’s age at menopause</a:t>
            </a:r>
          </a:p>
          <a:p>
            <a:pPr>
              <a:spcAft>
                <a:spcPts val="600"/>
              </a:spcAft>
            </a:pPr>
            <a:r>
              <a:rPr lang="en-US" sz="2400" dirty="0" smtClean="0"/>
              <a:t>If age is against you, it is particularly important to </a:t>
            </a:r>
            <a:r>
              <a:rPr lang="en-US" sz="2400" dirty="0" err="1" smtClean="0"/>
              <a:t>maximise</a:t>
            </a:r>
            <a:r>
              <a:rPr lang="en-US" sz="2400" dirty="0" smtClean="0"/>
              <a:t> your chances of pregnancy and reduce chance of miscarriage via preconception health</a:t>
            </a:r>
          </a:p>
          <a:p>
            <a:pPr>
              <a:spcAft>
                <a:spcPts val="600"/>
              </a:spcAft>
            </a:pPr>
            <a:r>
              <a:rPr lang="en-US" sz="2400" dirty="0" smtClean="0"/>
              <a:t>If over 35, seek help after 9 months</a:t>
            </a:r>
          </a:p>
          <a:p>
            <a:pPr>
              <a:spcAft>
                <a:spcPts val="600"/>
              </a:spcAft>
            </a:pPr>
            <a:r>
              <a:rPr lang="en-US" sz="2400" dirty="0" smtClean="0"/>
              <a:t>If over 40, seek help after 6 months</a:t>
            </a:r>
          </a:p>
          <a:p>
            <a:endParaRPr lang="en-US" dirty="0"/>
          </a:p>
        </p:txBody>
      </p:sp>
      <p:pic>
        <p:nvPicPr>
          <p:cNvPr id="61441" name="Picture 1" descr="C:\Users\Loula\AppData\Local\Microsoft\Windows\Temporary Internet Files\Content.Outlook\0NNPYX5I\age.jpg"/>
          <p:cNvPicPr>
            <a:picLocks noChangeAspect="1" noChangeArrowheads="1"/>
          </p:cNvPicPr>
          <p:nvPr/>
        </p:nvPicPr>
        <p:blipFill>
          <a:blip r:embed="rId2" cstate="print"/>
          <a:srcRect/>
          <a:stretch>
            <a:fillRect/>
          </a:stretch>
        </p:blipFill>
        <p:spPr bwMode="auto">
          <a:xfrm>
            <a:off x="0" y="0"/>
            <a:ext cx="1813560" cy="18074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7211144" cy="4525963"/>
          </a:xfrm>
        </p:spPr>
        <p:txBody>
          <a:bodyPr/>
          <a:lstStyle/>
          <a:p>
            <a:endParaRPr lang="en-US" dirty="0" smtClean="0"/>
          </a:p>
          <a:p>
            <a:pPr>
              <a:spcAft>
                <a:spcPts val="600"/>
              </a:spcAft>
            </a:pPr>
            <a:r>
              <a:rPr lang="en-US" sz="2400" dirty="0" smtClean="0"/>
              <a:t>Couples who are aware of fertile time have higher conception rates</a:t>
            </a:r>
          </a:p>
          <a:p>
            <a:pPr>
              <a:spcAft>
                <a:spcPts val="600"/>
              </a:spcAft>
            </a:pPr>
            <a:r>
              <a:rPr lang="en-US" sz="2400" dirty="0" smtClean="0"/>
              <a:t>Gives degree of control</a:t>
            </a:r>
          </a:p>
          <a:p>
            <a:pPr>
              <a:spcAft>
                <a:spcPts val="600"/>
              </a:spcAft>
            </a:pPr>
            <a:r>
              <a:rPr lang="en-US" sz="2400" dirty="0" smtClean="0"/>
              <a:t>Knowledge of whether intercourse has been timed correctly or not reduces unnecessary interventions and costs</a:t>
            </a:r>
            <a:endParaRPr lang="en-US" sz="2400" dirty="0"/>
          </a:p>
        </p:txBody>
      </p:sp>
      <p:pic>
        <p:nvPicPr>
          <p:cNvPr id="60417" name="Picture 1"/>
          <p:cNvPicPr>
            <a:picLocks noChangeAspect="1" noChangeArrowheads="1"/>
          </p:cNvPicPr>
          <p:nvPr/>
        </p:nvPicPr>
        <p:blipFill>
          <a:blip r:embed="rId2" cstate="print"/>
          <a:srcRect/>
          <a:stretch>
            <a:fillRect/>
          </a:stretch>
        </p:blipFill>
        <p:spPr bwMode="auto">
          <a:xfrm>
            <a:off x="0" y="0"/>
            <a:ext cx="1819275" cy="181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NZ" sz="3600" b="1" dirty="0" smtClean="0"/>
          </a:p>
        </p:txBody>
      </p:sp>
      <p:sp>
        <p:nvSpPr>
          <p:cNvPr id="26627" name="Content Placeholder 2"/>
          <p:cNvSpPr>
            <a:spLocks noGrp="1"/>
          </p:cNvSpPr>
          <p:nvPr>
            <p:ph idx="1"/>
          </p:nvPr>
        </p:nvSpPr>
        <p:spPr>
          <a:xfrm>
            <a:off x="457200" y="1916832"/>
            <a:ext cx="7355160" cy="4680520"/>
          </a:xfrm>
        </p:spPr>
        <p:txBody>
          <a:bodyPr>
            <a:normAutofit fontScale="25000" lnSpcReduction="20000"/>
          </a:bodyPr>
          <a:lstStyle/>
          <a:p>
            <a:r>
              <a:rPr lang="en-NZ" sz="9200" dirty="0" smtClean="0"/>
              <a:t>Egg can be fertilised up to ~ 12 h after ovulation</a:t>
            </a:r>
          </a:p>
          <a:p>
            <a:pPr lvl="1"/>
            <a:r>
              <a:rPr lang="en-NZ" sz="7200" dirty="0" smtClean="0"/>
              <a:t>Up to 6 h probably optimal</a:t>
            </a:r>
          </a:p>
          <a:p>
            <a:pPr lvl="1"/>
            <a:r>
              <a:rPr lang="en-NZ" sz="7200" dirty="0" smtClean="0"/>
              <a:t>Between 12-24 h fertilisation can occur, but chance of a baby low</a:t>
            </a:r>
          </a:p>
          <a:p>
            <a:r>
              <a:rPr lang="en-NZ" sz="9200" dirty="0" smtClean="0"/>
              <a:t>Sperm </a:t>
            </a:r>
            <a:r>
              <a:rPr lang="en-NZ" sz="9200" u="sng" dirty="0" smtClean="0"/>
              <a:t>may</a:t>
            </a:r>
            <a:r>
              <a:rPr lang="en-NZ" sz="9200" dirty="0" smtClean="0"/>
              <a:t> live up to 3-5 days in cervical mucus</a:t>
            </a:r>
          </a:p>
          <a:p>
            <a:r>
              <a:rPr lang="en-NZ" sz="9200" dirty="0" smtClean="0"/>
              <a:t>Therefore intercourse every second day is usually sufficient</a:t>
            </a:r>
          </a:p>
          <a:p>
            <a:r>
              <a:rPr lang="en-NZ" sz="9200" dirty="0" smtClean="0"/>
              <a:t>Cervical mucus quality falls once progesterone rises</a:t>
            </a:r>
          </a:p>
          <a:p>
            <a:r>
              <a:rPr lang="en-NZ" sz="9200" dirty="0" smtClean="0"/>
              <a:t>Sperm need good quality cervical mucus to reach the uterus (so timing for natural conception and for ART are different)</a:t>
            </a:r>
          </a:p>
          <a:p>
            <a:r>
              <a:rPr lang="en-NZ" sz="9200" dirty="0" smtClean="0"/>
              <a:t>In practice, best days for intercourse 1-2 days before ovulation </a:t>
            </a:r>
          </a:p>
          <a:p>
            <a:endParaRPr lang="en-NZ" sz="9200" dirty="0" smtClean="0"/>
          </a:p>
          <a:p>
            <a:pPr>
              <a:buFont typeface="Arial" charset="0"/>
              <a:buNone/>
            </a:pPr>
            <a:r>
              <a:rPr lang="en-US" sz="5600" dirty="0" smtClean="0"/>
              <a:t>Stanford at al (2002) </a:t>
            </a:r>
            <a:r>
              <a:rPr lang="en-US" sz="5600" b="1" dirty="0" smtClean="0"/>
              <a:t>Timing intercourse to achieve pregnancy : current evidence.  </a:t>
            </a:r>
            <a:r>
              <a:rPr lang="en-US" sz="5600" dirty="0" err="1" smtClean="0"/>
              <a:t>Obstet</a:t>
            </a:r>
            <a:r>
              <a:rPr lang="en-US" sz="5600" dirty="0" smtClean="0"/>
              <a:t> </a:t>
            </a:r>
            <a:r>
              <a:rPr lang="en-US" sz="5600" dirty="0" err="1" smtClean="0"/>
              <a:t>Gynaecol</a:t>
            </a:r>
            <a:r>
              <a:rPr lang="en-US" sz="5600" dirty="0" smtClean="0"/>
              <a:t> 100 (6):1333-41</a:t>
            </a:r>
          </a:p>
        </p:txBody>
      </p:sp>
      <p:pic>
        <p:nvPicPr>
          <p:cNvPr id="4" name="Picture 1"/>
          <p:cNvPicPr>
            <a:picLocks noChangeAspect="1" noChangeArrowheads="1"/>
          </p:cNvPicPr>
          <p:nvPr/>
        </p:nvPicPr>
        <p:blipFill>
          <a:blip r:embed="rId2" cstate="print"/>
          <a:srcRect/>
          <a:stretch>
            <a:fillRect/>
          </a:stretch>
        </p:blipFill>
        <p:spPr bwMode="auto">
          <a:xfrm>
            <a:off x="0" y="0"/>
            <a:ext cx="1819275" cy="181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7067128" cy="4525963"/>
          </a:xfrm>
        </p:spPr>
        <p:txBody>
          <a:bodyPr>
            <a:normAutofit fontScale="92500" lnSpcReduction="10000"/>
          </a:bodyPr>
          <a:lstStyle/>
          <a:p>
            <a:endParaRPr lang="en-US" dirty="0" smtClean="0"/>
          </a:p>
          <a:p>
            <a:pPr>
              <a:spcAft>
                <a:spcPts val="600"/>
              </a:spcAft>
            </a:pPr>
            <a:r>
              <a:rPr lang="en-US" sz="2600" dirty="0" smtClean="0"/>
              <a:t>Most effective methods for identifying window of fertility:</a:t>
            </a:r>
          </a:p>
          <a:p>
            <a:pPr>
              <a:spcAft>
                <a:spcPts val="600"/>
              </a:spcAft>
              <a:buNone/>
            </a:pPr>
            <a:r>
              <a:rPr lang="en-US" sz="2600" dirty="0" smtClean="0"/>
              <a:t>             </a:t>
            </a:r>
            <a:r>
              <a:rPr lang="en-US" sz="2600" b="1" dirty="0" smtClean="0">
                <a:solidFill>
                  <a:schemeClr val="tx1"/>
                </a:solidFill>
                <a:sym typeface="Symbol"/>
              </a:rPr>
              <a:t></a:t>
            </a:r>
            <a:r>
              <a:rPr lang="en-US" sz="2600" b="1" dirty="0" smtClean="0">
                <a:sym typeface="Symbol"/>
              </a:rPr>
              <a:t> </a:t>
            </a:r>
            <a:r>
              <a:rPr lang="en-US" sz="2600" dirty="0" smtClean="0">
                <a:sym typeface="Symbol"/>
              </a:rPr>
              <a:t>  </a:t>
            </a:r>
            <a:r>
              <a:rPr lang="en-US" sz="2600" dirty="0" smtClean="0"/>
              <a:t>charting vaginal discharge</a:t>
            </a:r>
          </a:p>
          <a:p>
            <a:pPr>
              <a:spcAft>
                <a:spcPts val="600"/>
              </a:spcAft>
              <a:buNone/>
            </a:pPr>
            <a:r>
              <a:rPr lang="en-US" sz="2600" dirty="0" smtClean="0"/>
              <a:t>		 </a:t>
            </a:r>
            <a:r>
              <a:rPr lang="en-US" sz="2600" b="1" dirty="0" smtClean="0">
                <a:sym typeface="Symbol"/>
              </a:rPr>
              <a:t></a:t>
            </a:r>
            <a:r>
              <a:rPr lang="en-US" sz="2600" dirty="0" smtClean="0">
                <a:sym typeface="Symbol"/>
              </a:rPr>
              <a:t>  </a:t>
            </a:r>
            <a:r>
              <a:rPr lang="en-US" sz="2600" dirty="0" smtClean="0"/>
              <a:t> using LH surge kits</a:t>
            </a:r>
          </a:p>
          <a:p>
            <a:pPr>
              <a:spcAft>
                <a:spcPts val="600"/>
              </a:spcAft>
            </a:pPr>
            <a:r>
              <a:rPr lang="en-US" sz="2600" dirty="0" smtClean="0"/>
              <a:t>Basal temperatures can confirm ovulation</a:t>
            </a:r>
          </a:p>
          <a:p>
            <a:pPr>
              <a:buNone/>
            </a:pPr>
            <a:endParaRPr lang="en-US" dirty="0" smtClean="0"/>
          </a:p>
          <a:p>
            <a:pPr>
              <a:buNone/>
            </a:pPr>
            <a:endParaRPr lang="en-US" dirty="0" smtClean="0"/>
          </a:p>
          <a:p>
            <a:pPr>
              <a:buNone/>
            </a:pPr>
            <a:endParaRPr lang="en-US" sz="1900" dirty="0" smtClean="0"/>
          </a:p>
          <a:p>
            <a:pPr lvl="0">
              <a:buNone/>
            </a:pPr>
            <a:r>
              <a:rPr lang="en-US" sz="1600" dirty="0" smtClean="0"/>
              <a:t>Stanford, J.B., White, G.L, </a:t>
            </a:r>
            <a:r>
              <a:rPr lang="en-US" sz="1600" dirty="0" err="1" smtClean="0"/>
              <a:t>Hatasaka</a:t>
            </a:r>
            <a:r>
              <a:rPr lang="en-US" sz="1600" dirty="0" smtClean="0"/>
              <a:t>, H. “</a:t>
            </a:r>
            <a:r>
              <a:rPr lang="en-US" sz="1600" b="1" dirty="0" smtClean="0"/>
              <a:t>Timing intercourse to achieve pregnancy : current evidence.” </a:t>
            </a:r>
            <a:r>
              <a:rPr lang="en-US" sz="1600" i="1" dirty="0" smtClean="0"/>
              <a:t>Obstetrics &amp;</a:t>
            </a:r>
            <a:r>
              <a:rPr lang="en-US" sz="1600" i="1" dirty="0" err="1" smtClean="0"/>
              <a:t>Gynaecology</a:t>
            </a:r>
            <a:r>
              <a:rPr lang="en-US" sz="1600" i="1" dirty="0" smtClean="0"/>
              <a:t> 100, no.6(2002)</a:t>
            </a:r>
            <a:r>
              <a:rPr lang="en-US" sz="1600" dirty="0" smtClean="0"/>
              <a:t>:1333-41</a:t>
            </a:r>
          </a:p>
          <a:p>
            <a:pPr>
              <a:buNone/>
            </a:pPr>
            <a:endParaRPr lang="en-US" dirty="0" smtClean="0"/>
          </a:p>
        </p:txBody>
      </p:sp>
      <p:pic>
        <p:nvPicPr>
          <p:cNvPr id="58369" name="Picture 1"/>
          <p:cNvPicPr>
            <a:picLocks noChangeAspect="1" noChangeArrowheads="1"/>
          </p:cNvPicPr>
          <p:nvPr/>
        </p:nvPicPr>
        <p:blipFill>
          <a:blip r:embed="rId2" cstate="print"/>
          <a:srcRect/>
          <a:stretch>
            <a:fillRect/>
          </a:stretch>
        </p:blipFill>
        <p:spPr bwMode="auto">
          <a:xfrm>
            <a:off x="0" y="0"/>
            <a:ext cx="1819275" cy="181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Loula\Desktop\mucus.jpg"/>
          <p:cNvPicPr>
            <a:picLocks noGrp="1" noChangeAspect="1" noChangeArrowheads="1"/>
          </p:cNvPicPr>
          <p:nvPr>
            <p:ph idx="1"/>
          </p:nvPr>
        </p:nvPicPr>
        <p:blipFill>
          <a:blip r:embed="rId2" cstate="print"/>
          <a:srcRect/>
          <a:stretch>
            <a:fillRect/>
          </a:stretch>
        </p:blipFill>
        <p:spPr bwMode="auto">
          <a:xfrm>
            <a:off x="1547665" y="1988839"/>
            <a:ext cx="5832648" cy="4875049"/>
          </a:xfrm>
          <a:prstGeom prst="rect">
            <a:avLst/>
          </a:prstGeom>
          <a:noFill/>
        </p:spPr>
      </p:pic>
      <p:pic>
        <p:nvPicPr>
          <p:cNvPr id="57345" name="Picture 1"/>
          <p:cNvPicPr>
            <a:picLocks noChangeAspect="1" noChangeArrowheads="1"/>
          </p:cNvPicPr>
          <p:nvPr/>
        </p:nvPicPr>
        <p:blipFill>
          <a:blip r:embed="rId3" cstate="print"/>
          <a:srcRect/>
          <a:stretch>
            <a:fillRect/>
          </a:stretch>
        </p:blipFill>
        <p:spPr bwMode="auto">
          <a:xfrm>
            <a:off x="0" y="0"/>
            <a:ext cx="1819275" cy="181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4" y="274638"/>
            <a:ext cx="6867525" cy="1143000"/>
          </a:xfrm>
        </p:spPr>
        <p:txBody>
          <a:bodyPr/>
          <a:lstStyle/>
          <a:p>
            <a:r>
              <a:rPr lang="en-US" dirty="0" smtClean="0"/>
              <a:t>Fertility monitors</a:t>
            </a:r>
            <a:endParaRPr lang="en-US" dirty="0"/>
          </a:p>
        </p:txBody>
      </p:sp>
      <p:pic>
        <p:nvPicPr>
          <p:cNvPr id="2050" name="Picture 2" descr="C:\Users\Loula\Desktop\Lh-Ovulation-Home-Test-Kit-One-Step-Rapid-Test-Big.jpg"/>
          <p:cNvPicPr>
            <a:picLocks noGrp="1" noChangeAspect="1" noChangeArrowheads="1"/>
          </p:cNvPicPr>
          <p:nvPr>
            <p:ph idx="1"/>
          </p:nvPr>
        </p:nvPicPr>
        <p:blipFill>
          <a:blip r:embed="rId3" cstate="print"/>
          <a:srcRect/>
          <a:stretch>
            <a:fillRect/>
          </a:stretch>
        </p:blipFill>
        <p:spPr bwMode="auto">
          <a:xfrm>
            <a:off x="1907704" y="1556792"/>
            <a:ext cx="5544616" cy="4709474"/>
          </a:xfrm>
          <a:prstGeom prst="rect">
            <a:avLst/>
          </a:prstGeom>
          <a:noFill/>
        </p:spPr>
      </p:pic>
      <p:pic>
        <p:nvPicPr>
          <p:cNvPr id="56321" name="Picture 1"/>
          <p:cNvPicPr>
            <a:picLocks noChangeAspect="1" noChangeArrowheads="1"/>
          </p:cNvPicPr>
          <p:nvPr/>
        </p:nvPicPr>
        <p:blipFill>
          <a:blip r:embed="rId4" cstate="print"/>
          <a:srcRect/>
          <a:stretch>
            <a:fillRect/>
          </a:stretch>
        </p:blipFill>
        <p:spPr bwMode="auto">
          <a:xfrm>
            <a:off x="0" y="0"/>
            <a:ext cx="1819275" cy="181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Loula\Desktop\images.jpg"/>
          <p:cNvPicPr>
            <a:picLocks noGrp="1" noChangeAspect="1" noChangeArrowheads="1"/>
          </p:cNvPicPr>
          <p:nvPr>
            <p:ph idx="1"/>
          </p:nvPr>
        </p:nvPicPr>
        <p:blipFill>
          <a:blip r:embed="rId2" cstate="print"/>
          <a:srcRect/>
          <a:stretch>
            <a:fillRect/>
          </a:stretch>
        </p:blipFill>
        <p:spPr bwMode="auto">
          <a:xfrm>
            <a:off x="2051720" y="1916832"/>
            <a:ext cx="4536504" cy="3168352"/>
          </a:xfrm>
          <a:prstGeom prst="rect">
            <a:avLst/>
          </a:prstGeom>
          <a:noFill/>
        </p:spPr>
      </p:pic>
      <p:pic>
        <p:nvPicPr>
          <p:cNvPr id="54273" name="Picture 1" descr="C:\Users\Loula\Desktop\ovulation_spike.jpg"/>
          <p:cNvPicPr>
            <a:picLocks noChangeAspect="1" noChangeArrowheads="1"/>
          </p:cNvPicPr>
          <p:nvPr/>
        </p:nvPicPr>
        <p:blipFill>
          <a:blip r:embed="rId3" cstate="print"/>
          <a:srcRect/>
          <a:stretch>
            <a:fillRect/>
          </a:stretch>
        </p:blipFill>
        <p:spPr bwMode="auto">
          <a:xfrm>
            <a:off x="1843087" y="1843087"/>
            <a:ext cx="5457825" cy="3171825"/>
          </a:xfrm>
          <a:prstGeom prst="rect">
            <a:avLst/>
          </a:prstGeom>
          <a:noFill/>
        </p:spPr>
      </p:pic>
      <p:pic>
        <p:nvPicPr>
          <p:cNvPr id="3" name="Picture 1" descr="C:\Users\Loula\Desktop\chartkey.png"/>
          <p:cNvPicPr>
            <a:picLocks noChangeAspect="1" noChangeArrowheads="1"/>
          </p:cNvPicPr>
          <p:nvPr/>
        </p:nvPicPr>
        <p:blipFill>
          <a:blip r:embed="rId4" cstate="print"/>
          <a:srcRect/>
          <a:stretch>
            <a:fillRect/>
          </a:stretch>
        </p:blipFill>
        <p:spPr bwMode="auto">
          <a:xfrm>
            <a:off x="286439" y="1917207"/>
            <a:ext cx="7025770" cy="4680520"/>
          </a:xfrm>
          <a:prstGeom prst="rect">
            <a:avLst/>
          </a:prstGeom>
          <a:noFill/>
        </p:spPr>
      </p:pic>
      <p:pic>
        <p:nvPicPr>
          <p:cNvPr id="4" name="Picture 1"/>
          <p:cNvPicPr>
            <a:picLocks noChangeAspect="1" noChangeArrowheads="1"/>
          </p:cNvPicPr>
          <p:nvPr/>
        </p:nvPicPr>
        <p:blipFill>
          <a:blip r:embed="rId5" cstate="print"/>
          <a:srcRect/>
          <a:stretch>
            <a:fillRect/>
          </a:stretch>
        </p:blipFill>
        <p:spPr bwMode="auto">
          <a:xfrm>
            <a:off x="0" y="0"/>
            <a:ext cx="1819275" cy="181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Loula\AppData\Local\Microsoft\Windows\Temporary Internet Files\Content.Outlook\0NNPYX5I\photo (7).JPG"/>
          <p:cNvPicPr>
            <a:picLocks noGrp="1" noChangeAspect="1" noChangeArrowheads="1"/>
          </p:cNvPicPr>
          <p:nvPr>
            <p:ph idx="1"/>
          </p:nvPr>
        </p:nvPicPr>
        <p:blipFill>
          <a:blip r:embed="rId2" cstate="print"/>
          <a:srcRect/>
          <a:stretch>
            <a:fillRect/>
          </a:stretch>
        </p:blipFill>
        <p:spPr bwMode="auto">
          <a:xfrm>
            <a:off x="2123728" y="1700808"/>
            <a:ext cx="4984324" cy="5054416"/>
          </a:xfrm>
          <a:prstGeom prst="rect">
            <a:avLst/>
          </a:prstGeom>
          <a:noFill/>
        </p:spPr>
      </p:pic>
      <p:pic>
        <p:nvPicPr>
          <p:cNvPr id="52225" name="Picture 1"/>
          <p:cNvPicPr>
            <a:picLocks noChangeAspect="1" noChangeArrowheads="1"/>
          </p:cNvPicPr>
          <p:nvPr/>
        </p:nvPicPr>
        <p:blipFill>
          <a:blip r:embed="rId3" cstate="print"/>
          <a:srcRect/>
          <a:stretch>
            <a:fillRect/>
          </a:stretch>
        </p:blipFill>
        <p:spPr bwMode="auto">
          <a:xfrm>
            <a:off x="0" y="0"/>
            <a:ext cx="1819275" cy="181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does </a:t>
            </a:r>
            <a:r>
              <a:rPr lang="en-US" dirty="0" err="1" smtClean="0"/>
              <a:t>FertilityNZ</a:t>
            </a:r>
            <a:r>
              <a:rPr lang="en-US" dirty="0" smtClean="0"/>
              <a:t> do?</a:t>
            </a:r>
            <a:endParaRPr lang="en-US" dirty="0"/>
          </a:p>
        </p:txBody>
      </p:sp>
      <p:sp>
        <p:nvSpPr>
          <p:cNvPr id="3" name="Content Placeholder 2"/>
          <p:cNvSpPr>
            <a:spLocks noGrp="1"/>
          </p:cNvSpPr>
          <p:nvPr>
            <p:ph idx="1"/>
          </p:nvPr>
        </p:nvSpPr>
        <p:spPr>
          <a:xfrm>
            <a:off x="1187624" y="1412776"/>
            <a:ext cx="5443783" cy="4525963"/>
          </a:xfrm>
        </p:spPr>
        <p:txBody>
          <a:bodyPr>
            <a:normAutofit/>
          </a:bodyPr>
          <a:lstStyle/>
          <a:p>
            <a:pPr marL="0" indent="0">
              <a:buNone/>
            </a:pPr>
            <a:r>
              <a:rPr lang="en-US" dirty="0" smtClean="0"/>
              <a:t>1. Information</a:t>
            </a:r>
          </a:p>
          <a:p>
            <a:pPr lvl="1"/>
            <a:r>
              <a:rPr lang="en-US" dirty="0" smtClean="0">
                <a:hlinkClick r:id="rId2"/>
              </a:rPr>
              <a:t>www.fertilitynz.org.nz</a:t>
            </a:r>
            <a:endParaRPr lang="en-US" dirty="0" smtClean="0"/>
          </a:p>
          <a:p>
            <a:pPr lvl="1"/>
            <a:r>
              <a:rPr lang="en-US" dirty="0" smtClean="0"/>
              <a:t>Email contact and 0800 number</a:t>
            </a:r>
          </a:p>
          <a:p>
            <a:pPr lvl="1"/>
            <a:r>
              <a:rPr lang="en-US" dirty="0" smtClean="0"/>
              <a:t>Dandelion newsletter</a:t>
            </a:r>
          </a:p>
          <a:p>
            <a:pPr lvl="1"/>
            <a:r>
              <a:rPr lang="en-US" dirty="0" smtClean="0"/>
              <a:t>Fact sheet brochures </a:t>
            </a:r>
          </a:p>
          <a:p>
            <a:pPr lvl="1"/>
            <a:r>
              <a:rPr lang="en-US" dirty="0" smtClean="0"/>
              <a:t>Information videos</a:t>
            </a:r>
          </a:p>
          <a:p>
            <a:pPr lvl="1"/>
            <a:r>
              <a:rPr lang="en-US" dirty="0" smtClean="0"/>
              <a:t>Seminars and workshops</a:t>
            </a:r>
          </a:p>
          <a:p>
            <a:pPr lvl="1"/>
            <a:r>
              <a:rPr lang="en-US" dirty="0" smtClean="0"/>
              <a:t>Facebook page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3" y="3494780"/>
            <a:ext cx="1385425" cy="2946924"/>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5559183" y="2852936"/>
            <a:ext cx="2240012" cy="3127353"/>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50206" t="87518"/>
          <a:stretch>
            <a:fillRect/>
          </a:stretch>
        </p:blipFill>
        <p:spPr bwMode="auto">
          <a:xfrm>
            <a:off x="1835696" y="5217409"/>
            <a:ext cx="3431265" cy="1224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4" y="274638"/>
            <a:ext cx="6867525" cy="1143000"/>
          </a:xfrm>
        </p:spPr>
        <p:txBody>
          <a:bodyPr>
            <a:normAutofit/>
          </a:bodyPr>
          <a:lstStyle/>
          <a:p>
            <a:r>
              <a:rPr lang="en-US" dirty="0" smtClean="0"/>
              <a:t>Menstrual Irregularities </a:t>
            </a:r>
            <a:endParaRPr lang="en-US" dirty="0"/>
          </a:p>
        </p:txBody>
      </p:sp>
      <p:sp>
        <p:nvSpPr>
          <p:cNvPr id="3" name="Content Placeholder 2"/>
          <p:cNvSpPr>
            <a:spLocks noGrp="1"/>
          </p:cNvSpPr>
          <p:nvPr>
            <p:ph idx="1"/>
          </p:nvPr>
        </p:nvSpPr>
        <p:spPr>
          <a:xfrm>
            <a:off x="457200" y="1600200"/>
            <a:ext cx="7211144" cy="4525963"/>
          </a:xfrm>
        </p:spPr>
        <p:txBody>
          <a:bodyPr>
            <a:normAutofit/>
          </a:bodyPr>
          <a:lstStyle/>
          <a:p>
            <a:endParaRPr lang="en-US" dirty="0" smtClean="0"/>
          </a:p>
          <a:p>
            <a:pPr>
              <a:spcAft>
                <a:spcPts val="600"/>
              </a:spcAft>
            </a:pPr>
            <a:r>
              <a:rPr lang="en-US" sz="2400" dirty="0" smtClean="0"/>
              <a:t>Irregular cycles (short or long)</a:t>
            </a:r>
          </a:p>
          <a:p>
            <a:pPr>
              <a:spcAft>
                <a:spcPts val="600"/>
              </a:spcAft>
            </a:pPr>
            <a:r>
              <a:rPr lang="en-US" sz="2400" dirty="0" smtClean="0"/>
              <a:t>Getting periods less than 10 days after ovulation occurs</a:t>
            </a:r>
          </a:p>
          <a:p>
            <a:pPr>
              <a:spcAft>
                <a:spcPts val="600"/>
              </a:spcAft>
            </a:pPr>
            <a:r>
              <a:rPr lang="en-US" sz="2400" dirty="0" smtClean="0"/>
              <a:t>Severe pain with menstruation or intermittent pain throughout the cycle</a:t>
            </a:r>
          </a:p>
          <a:p>
            <a:pPr>
              <a:spcAft>
                <a:spcPts val="600"/>
              </a:spcAft>
            </a:pPr>
            <a:r>
              <a:rPr lang="en-US" sz="2400" dirty="0" smtClean="0"/>
              <a:t>Regular breakthrough bleeding throughout cycle</a:t>
            </a:r>
          </a:p>
          <a:p>
            <a:pPr>
              <a:spcAft>
                <a:spcPts val="600"/>
              </a:spcAft>
            </a:pPr>
            <a:r>
              <a:rPr lang="en-US" sz="2400" dirty="0" smtClean="0"/>
              <a:t>Any unusual discharge (yellow/green, lumpy white, smelly)</a:t>
            </a:r>
            <a:endParaRPr lang="en-US" sz="2400" dirty="0"/>
          </a:p>
        </p:txBody>
      </p:sp>
      <p:pic>
        <p:nvPicPr>
          <p:cNvPr id="51201" name="Picture 1"/>
          <p:cNvPicPr>
            <a:picLocks noChangeAspect="1" noChangeArrowheads="1"/>
          </p:cNvPicPr>
          <p:nvPr/>
        </p:nvPicPr>
        <p:blipFill>
          <a:blip r:embed="rId2" cstate="print"/>
          <a:srcRect/>
          <a:stretch>
            <a:fillRect/>
          </a:stretch>
        </p:blipFill>
        <p:spPr bwMode="auto">
          <a:xfrm>
            <a:off x="0" y="0"/>
            <a:ext cx="1819275" cy="181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4" y="274638"/>
            <a:ext cx="6867525" cy="1143000"/>
          </a:xfrm>
        </p:spPr>
        <p:txBody>
          <a:bodyPr>
            <a:normAutofit/>
          </a:bodyPr>
          <a:lstStyle/>
          <a:p>
            <a:r>
              <a:rPr lang="en-US" dirty="0" smtClean="0"/>
              <a:t>What you can do</a:t>
            </a:r>
            <a:endParaRPr lang="en-US" dirty="0"/>
          </a:p>
        </p:txBody>
      </p:sp>
      <p:sp>
        <p:nvSpPr>
          <p:cNvPr id="3" name="Content Placeholder 2"/>
          <p:cNvSpPr>
            <a:spLocks noGrp="1"/>
          </p:cNvSpPr>
          <p:nvPr>
            <p:ph idx="1"/>
          </p:nvPr>
        </p:nvSpPr>
        <p:spPr>
          <a:xfrm>
            <a:off x="457200" y="1916831"/>
            <a:ext cx="7139136" cy="4209331"/>
          </a:xfrm>
        </p:spPr>
        <p:txBody>
          <a:bodyPr>
            <a:normAutofit/>
          </a:bodyPr>
          <a:lstStyle/>
          <a:p>
            <a:pPr>
              <a:spcAft>
                <a:spcPts val="600"/>
              </a:spcAft>
            </a:pPr>
            <a:r>
              <a:rPr lang="en-US" sz="2400" dirty="0" smtClean="0"/>
              <a:t>Become aware of your cycle</a:t>
            </a:r>
          </a:p>
          <a:p>
            <a:pPr>
              <a:spcAft>
                <a:spcPts val="600"/>
              </a:spcAft>
            </a:pPr>
            <a:r>
              <a:rPr lang="en-US" sz="2400" dirty="0" smtClean="0"/>
              <a:t>Cervical mucus is the most important indicator</a:t>
            </a:r>
          </a:p>
          <a:p>
            <a:pPr>
              <a:spcAft>
                <a:spcPts val="600"/>
              </a:spcAft>
            </a:pPr>
            <a:r>
              <a:rPr lang="en-US" sz="2400" dirty="0" smtClean="0"/>
              <a:t>Use ovulation tests (LH Surge)</a:t>
            </a:r>
          </a:p>
          <a:p>
            <a:pPr>
              <a:spcAft>
                <a:spcPts val="600"/>
              </a:spcAft>
            </a:pPr>
            <a:r>
              <a:rPr lang="en-US" sz="2400" dirty="0" smtClean="0"/>
              <a:t>Basal temperatures</a:t>
            </a:r>
          </a:p>
          <a:p>
            <a:pPr>
              <a:spcAft>
                <a:spcPts val="600"/>
              </a:spcAft>
            </a:pPr>
            <a:r>
              <a:rPr lang="en-US" sz="2400" dirty="0" smtClean="0"/>
              <a:t>Time sex for 1-2 days prior to ovulation</a:t>
            </a:r>
          </a:p>
          <a:p>
            <a:pPr>
              <a:spcAft>
                <a:spcPts val="600"/>
              </a:spcAft>
            </a:pPr>
            <a:r>
              <a:rPr lang="en-US" sz="2400" dirty="0" smtClean="0"/>
              <a:t>Sex every second day is sufficient, abstinence is not recommended</a:t>
            </a:r>
          </a:p>
        </p:txBody>
      </p:sp>
      <p:pic>
        <p:nvPicPr>
          <p:cNvPr id="51201" name="Picture 1"/>
          <p:cNvPicPr>
            <a:picLocks noChangeAspect="1" noChangeArrowheads="1"/>
          </p:cNvPicPr>
          <p:nvPr/>
        </p:nvPicPr>
        <p:blipFill>
          <a:blip r:embed="rId2" cstate="print"/>
          <a:srcRect/>
          <a:stretch>
            <a:fillRect/>
          </a:stretch>
        </p:blipFill>
        <p:spPr bwMode="auto">
          <a:xfrm>
            <a:off x="0" y="0"/>
            <a:ext cx="1819275" cy="1812925"/>
          </a:xfrm>
          <a:prstGeom prst="rect">
            <a:avLst/>
          </a:prstGeom>
          <a:noFill/>
          <a:ln w="9525">
            <a:noFill/>
            <a:miter lim="800000"/>
            <a:headEnd/>
            <a:tailEnd/>
          </a:ln>
          <a:effectLst/>
        </p:spPr>
      </p:pic>
    </p:spTree>
    <p:extLst>
      <p:ext uri="{BB962C8B-B14F-4D97-AF65-F5344CB8AC3E}">
        <p14:creationId xmlns:p14="http://schemas.microsoft.com/office/powerpoint/2010/main" val="746120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08162"/>
            <a:ext cx="7211144" cy="4861198"/>
          </a:xfrm>
        </p:spPr>
        <p:txBody>
          <a:bodyPr>
            <a:normAutofit fontScale="77500" lnSpcReduction="20000"/>
          </a:bodyPr>
          <a:lstStyle/>
          <a:p>
            <a:endParaRPr lang="en-US" dirty="0" smtClean="0"/>
          </a:p>
          <a:p>
            <a:pPr>
              <a:spcAft>
                <a:spcPts val="600"/>
              </a:spcAft>
            </a:pPr>
            <a:r>
              <a:rPr lang="en-US" dirty="0" smtClean="0"/>
              <a:t>Female and male fertility decreased by being overweight or underweight</a:t>
            </a:r>
          </a:p>
          <a:p>
            <a:pPr>
              <a:spcAft>
                <a:spcPts val="600"/>
              </a:spcAft>
            </a:pPr>
            <a:r>
              <a:rPr lang="en-US" dirty="0" smtClean="0"/>
              <a:t>Healthy body weight for fertility BMI 18.5-25</a:t>
            </a:r>
          </a:p>
          <a:p>
            <a:pPr>
              <a:spcAft>
                <a:spcPts val="600"/>
              </a:spcAft>
            </a:pPr>
            <a:r>
              <a:rPr lang="en-US" dirty="0" smtClean="0"/>
              <a:t>BMI under 18.5 = underweight</a:t>
            </a:r>
          </a:p>
          <a:p>
            <a:pPr>
              <a:spcAft>
                <a:spcPts val="600"/>
              </a:spcAft>
            </a:pPr>
            <a:r>
              <a:rPr lang="en-US" dirty="0" smtClean="0"/>
              <a:t>BMI over 30.0 = obese</a:t>
            </a:r>
          </a:p>
          <a:p>
            <a:pPr>
              <a:spcAft>
                <a:spcPts val="600"/>
              </a:spcAft>
            </a:pPr>
            <a:r>
              <a:rPr lang="en-US" dirty="0" smtClean="0"/>
              <a:t>Women with a BMI over 30 have a longer time to pregnancy than women who have a BMI between 20 and 25</a:t>
            </a:r>
          </a:p>
          <a:p>
            <a:pPr>
              <a:spcAft>
                <a:spcPts val="600"/>
              </a:spcAft>
            </a:pPr>
            <a:r>
              <a:rPr lang="en-US" dirty="0"/>
              <a:t>Women with a BMI of over 32 are not eligible for publicly funded fertility treatment in </a:t>
            </a:r>
            <a:r>
              <a:rPr lang="en-US" dirty="0" smtClean="0"/>
              <a:t>NZ</a:t>
            </a:r>
          </a:p>
          <a:p>
            <a:endParaRPr lang="en-US" dirty="0" smtClean="0"/>
          </a:p>
          <a:p>
            <a:pPr>
              <a:buNone/>
            </a:pPr>
            <a:endParaRPr lang="en-US" sz="1600" dirty="0" smtClean="0"/>
          </a:p>
          <a:p>
            <a:pPr lvl="0">
              <a:buNone/>
            </a:pPr>
            <a:r>
              <a:rPr lang="en-NZ" sz="1600" dirty="0" smtClean="0"/>
              <a:t>Anderson, K., Norman, R.J. and Middleton, P. “</a:t>
            </a:r>
            <a:r>
              <a:rPr lang="en-NZ" sz="1600" b="1" dirty="0" smtClean="0"/>
              <a:t>Preconception lifestyle advice for people with </a:t>
            </a:r>
            <a:r>
              <a:rPr lang="en-NZ" sz="1600" b="1" dirty="0" err="1" smtClean="0"/>
              <a:t>subfertility.</a:t>
            </a:r>
            <a:r>
              <a:rPr lang="en-NZ" sz="1600" dirty="0" err="1" smtClean="0"/>
              <a:t>”</a:t>
            </a:r>
            <a:r>
              <a:rPr lang="en-NZ" sz="1600" i="1" dirty="0" err="1" smtClean="0"/>
              <a:t>Cochrane</a:t>
            </a:r>
            <a:r>
              <a:rPr lang="en-NZ" sz="1600" i="1" dirty="0" smtClean="0"/>
              <a:t> Database </a:t>
            </a:r>
            <a:r>
              <a:rPr lang="en-NZ" sz="1600" i="1" dirty="0" err="1" smtClean="0"/>
              <a:t>Syst</a:t>
            </a:r>
            <a:r>
              <a:rPr lang="en-NZ" sz="1600" i="1" dirty="0" smtClean="0"/>
              <a:t> Rev </a:t>
            </a:r>
            <a:r>
              <a:rPr lang="en-NZ" sz="1600" dirty="0" smtClean="0"/>
              <a:t>14, no.4 (2010) CD008189</a:t>
            </a:r>
            <a:endParaRPr lang="en-US" sz="1600" dirty="0" smtClean="0"/>
          </a:p>
        </p:txBody>
      </p:sp>
      <p:pic>
        <p:nvPicPr>
          <p:cNvPr id="50177"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812924" y="274638"/>
            <a:ext cx="6873875" cy="1143000"/>
          </a:xfrm>
        </p:spPr>
        <p:txBody>
          <a:bodyPr/>
          <a:lstStyle/>
          <a:p>
            <a:r>
              <a:rPr lang="en-NZ" sz="3600" b="1" dirty="0" smtClean="0"/>
              <a:t>Impact of weight</a:t>
            </a:r>
          </a:p>
        </p:txBody>
      </p:sp>
      <p:sp>
        <p:nvSpPr>
          <p:cNvPr id="34819" name="Content Placeholder 2"/>
          <p:cNvSpPr>
            <a:spLocks noGrp="1"/>
          </p:cNvSpPr>
          <p:nvPr>
            <p:ph idx="1"/>
          </p:nvPr>
        </p:nvSpPr>
        <p:spPr>
          <a:xfrm>
            <a:off x="457200" y="1808162"/>
            <a:ext cx="5842794" cy="3492501"/>
          </a:xfrm>
        </p:spPr>
        <p:txBody>
          <a:bodyPr>
            <a:normAutofit/>
          </a:bodyPr>
          <a:lstStyle/>
          <a:p>
            <a:pPr>
              <a:spcAft>
                <a:spcPts val="600"/>
              </a:spcAft>
            </a:pPr>
            <a:r>
              <a:rPr lang="en-NZ" sz="2400" dirty="0" smtClean="0"/>
              <a:t>Impact on ovulation</a:t>
            </a:r>
          </a:p>
          <a:p>
            <a:pPr>
              <a:spcAft>
                <a:spcPts val="600"/>
              </a:spcAft>
            </a:pPr>
            <a:r>
              <a:rPr lang="en-NZ" sz="2400" dirty="0" smtClean="0"/>
              <a:t>Relative risk of infertility if ovulating</a:t>
            </a:r>
          </a:p>
          <a:p>
            <a:pPr>
              <a:spcAft>
                <a:spcPts val="600"/>
              </a:spcAft>
            </a:pPr>
            <a:r>
              <a:rPr lang="en-NZ" sz="2400" dirty="0" smtClean="0"/>
              <a:t>Obstetric risk</a:t>
            </a:r>
          </a:p>
          <a:p>
            <a:pPr>
              <a:spcAft>
                <a:spcPts val="600"/>
              </a:spcAft>
            </a:pPr>
            <a:r>
              <a:rPr lang="en-NZ" sz="2400" dirty="0" smtClean="0"/>
              <a:t>Risk to the child</a:t>
            </a:r>
          </a:p>
        </p:txBody>
      </p:sp>
      <p:pic>
        <p:nvPicPr>
          <p:cNvPr id="34820" name="Picture 4"/>
          <p:cNvPicPr>
            <a:picLocks noChangeAspect="1" noChangeArrowheads="1"/>
          </p:cNvPicPr>
          <p:nvPr/>
        </p:nvPicPr>
        <p:blipFill>
          <a:blip r:embed="rId2" cstate="print"/>
          <a:srcRect/>
          <a:stretch>
            <a:fillRect/>
          </a:stretch>
        </p:blipFill>
        <p:spPr bwMode="auto">
          <a:xfrm>
            <a:off x="3131840" y="2787942"/>
            <a:ext cx="4536504" cy="3423076"/>
          </a:xfrm>
          <a:prstGeom prst="rect">
            <a:avLst/>
          </a:prstGeom>
          <a:noFill/>
          <a:ln w="9525">
            <a:noFill/>
            <a:miter lim="800000"/>
            <a:headEnd/>
            <a:tailEnd/>
          </a:ln>
        </p:spPr>
      </p:pic>
      <p:sp>
        <p:nvSpPr>
          <p:cNvPr id="34821" name="TextBox 4"/>
          <p:cNvSpPr txBox="1">
            <a:spLocks noChangeArrowheads="1"/>
          </p:cNvSpPr>
          <p:nvPr/>
        </p:nvSpPr>
        <p:spPr bwMode="auto">
          <a:xfrm>
            <a:off x="3779838" y="5732463"/>
            <a:ext cx="5040312" cy="369887"/>
          </a:xfrm>
          <a:prstGeom prst="rect">
            <a:avLst/>
          </a:prstGeom>
          <a:noFill/>
          <a:ln w="9525">
            <a:noFill/>
            <a:miter lim="800000"/>
            <a:headEnd/>
            <a:tailEnd/>
          </a:ln>
        </p:spPr>
        <p:txBody>
          <a:bodyPr>
            <a:spAutoFit/>
          </a:bodyPr>
          <a:lstStyle/>
          <a:p>
            <a:endParaRPr lang="en-NZ"/>
          </a:p>
        </p:txBody>
      </p:sp>
      <p:sp>
        <p:nvSpPr>
          <p:cNvPr id="34822" name="Rectangle 6"/>
          <p:cNvSpPr>
            <a:spLocks noChangeArrowheads="1"/>
          </p:cNvSpPr>
          <p:nvPr/>
        </p:nvSpPr>
        <p:spPr bwMode="auto">
          <a:xfrm>
            <a:off x="468313" y="6239053"/>
            <a:ext cx="8280400" cy="646331"/>
          </a:xfrm>
          <a:prstGeom prst="rect">
            <a:avLst/>
          </a:prstGeom>
          <a:noFill/>
          <a:ln w="9525">
            <a:noFill/>
            <a:miter lim="800000"/>
            <a:headEnd/>
            <a:tailEnd/>
          </a:ln>
        </p:spPr>
        <p:txBody>
          <a:bodyPr>
            <a:spAutoFit/>
          </a:bodyPr>
          <a:lstStyle/>
          <a:p>
            <a:r>
              <a:rPr lang="en-NZ" sz="1200" dirty="0"/>
              <a:t>Anderson et al (2010) </a:t>
            </a:r>
            <a:r>
              <a:rPr lang="en-NZ" sz="1200" b="1" dirty="0"/>
              <a:t>Preconception lifestyle advice for people with subfertility.</a:t>
            </a:r>
            <a:r>
              <a:rPr lang="en-NZ" sz="1200" dirty="0"/>
              <a:t>  Cochrane Database </a:t>
            </a:r>
            <a:r>
              <a:rPr lang="en-NZ" sz="1200" dirty="0" err="1"/>
              <a:t>Syst</a:t>
            </a:r>
            <a:r>
              <a:rPr lang="en-NZ" sz="1200" dirty="0"/>
              <a:t> Rev</a:t>
            </a:r>
            <a:r>
              <a:rPr lang="en-NZ" sz="1200" i="1" dirty="0"/>
              <a:t> </a:t>
            </a:r>
            <a:r>
              <a:rPr lang="en-NZ" sz="1200" dirty="0"/>
              <a:t>14(4): CD008189</a:t>
            </a:r>
          </a:p>
          <a:p>
            <a:r>
              <a:rPr lang="en-NZ" sz="1200" dirty="0"/>
              <a:t>Homan et al (2007) </a:t>
            </a:r>
            <a:r>
              <a:rPr lang="en-NZ" sz="1200" b="1" dirty="0"/>
              <a:t>The impact of lifestyle factors on reproductive performance in the general population and those undergoing infertility treatment: A review  </a:t>
            </a:r>
            <a:r>
              <a:rPr lang="en-NZ" sz="1200" dirty="0"/>
              <a:t>Hum </a:t>
            </a:r>
            <a:r>
              <a:rPr lang="en-NZ" sz="1200" dirty="0" err="1"/>
              <a:t>Reprod</a:t>
            </a:r>
            <a:r>
              <a:rPr lang="en-NZ" sz="1200" dirty="0"/>
              <a:t> Update  13(3):</a:t>
            </a:r>
            <a:r>
              <a:rPr lang="en-NZ" sz="1200" dirty="0" smtClean="0"/>
              <a:t>09-23</a:t>
            </a:r>
            <a:endParaRPr lang="en-NZ" sz="1400" dirty="0"/>
          </a:p>
        </p:txBody>
      </p:sp>
      <p:pic>
        <p:nvPicPr>
          <p:cNvPr id="7" name="Picture 1"/>
          <p:cNvPicPr>
            <a:picLocks noChangeAspect="1" noChangeArrowheads="1"/>
          </p:cNvPicPr>
          <p:nvPr/>
        </p:nvPicPr>
        <p:blipFill>
          <a:blip r:embed="rId3"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00808"/>
            <a:ext cx="7355160" cy="4425355"/>
          </a:xfrm>
        </p:spPr>
        <p:txBody>
          <a:bodyPr>
            <a:normAutofit fontScale="77500" lnSpcReduction="20000"/>
          </a:bodyPr>
          <a:lstStyle/>
          <a:p>
            <a:pPr>
              <a:buNone/>
            </a:pPr>
            <a:endParaRPr lang="en-US" dirty="0" smtClean="0"/>
          </a:p>
          <a:p>
            <a:pPr>
              <a:spcAft>
                <a:spcPts val="600"/>
              </a:spcAft>
              <a:buNone/>
            </a:pPr>
            <a:r>
              <a:rPr lang="en-US" dirty="0" smtClean="0"/>
              <a:t>Overweight and obesity in pregnancy increases risk of</a:t>
            </a:r>
          </a:p>
          <a:p>
            <a:pPr>
              <a:spcAft>
                <a:spcPts val="600"/>
              </a:spcAft>
            </a:pPr>
            <a:r>
              <a:rPr lang="en-US" sz="2400" dirty="0" smtClean="0"/>
              <a:t>Miscarriage</a:t>
            </a:r>
          </a:p>
          <a:p>
            <a:pPr>
              <a:spcAft>
                <a:spcPts val="600"/>
              </a:spcAft>
            </a:pPr>
            <a:r>
              <a:rPr lang="en-US" sz="2400" dirty="0" smtClean="0"/>
              <a:t>Gestational diabetes</a:t>
            </a:r>
          </a:p>
          <a:p>
            <a:pPr>
              <a:spcAft>
                <a:spcPts val="600"/>
              </a:spcAft>
            </a:pPr>
            <a:r>
              <a:rPr lang="en-US" sz="2400" dirty="0" smtClean="0"/>
              <a:t>Pre-</a:t>
            </a:r>
            <a:r>
              <a:rPr lang="en-US" sz="2400" dirty="0" err="1" smtClean="0"/>
              <a:t>eclampsia</a:t>
            </a:r>
            <a:endParaRPr lang="en-US" sz="2400" dirty="0" smtClean="0"/>
          </a:p>
          <a:p>
            <a:pPr>
              <a:spcAft>
                <a:spcPts val="600"/>
              </a:spcAft>
            </a:pPr>
            <a:r>
              <a:rPr lang="en-US" sz="2400" dirty="0" smtClean="0"/>
              <a:t>Premature births</a:t>
            </a:r>
          </a:p>
          <a:p>
            <a:pPr>
              <a:spcAft>
                <a:spcPts val="600"/>
              </a:spcAft>
            </a:pPr>
            <a:r>
              <a:rPr lang="en-US" sz="2400" dirty="0" smtClean="0"/>
              <a:t>Stillbirths</a:t>
            </a:r>
          </a:p>
          <a:p>
            <a:pPr>
              <a:spcAft>
                <a:spcPts val="600"/>
              </a:spcAft>
            </a:pPr>
            <a:r>
              <a:rPr lang="en-US" sz="2400" dirty="0" err="1" smtClean="0"/>
              <a:t>Perinatal</a:t>
            </a:r>
            <a:r>
              <a:rPr lang="en-US" sz="2400" dirty="0" smtClean="0"/>
              <a:t> mortality</a:t>
            </a:r>
          </a:p>
          <a:p>
            <a:pPr>
              <a:spcAft>
                <a:spcPts val="600"/>
              </a:spcAft>
            </a:pPr>
            <a:r>
              <a:rPr lang="en-US" sz="2400" dirty="0" smtClean="0"/>
              <a:t>Babies -&gt; higher risk of obesity , CVD, diabetes</a:t>
            </a:r>
          </a:p>
          <a:p>
            <a:endParaRPr lang="en-US" dirty="0" smtClean="0"/>
          </a:p>
          <a:p>
            <a:pPr lvl="0" indent="0">
              <a:buNone/>
            </a:pPr>
            <a:r>
              <a:rPr lang="en-NZ" sz="1800" dirty="0" smtClean="0"/>
              <a:t>Callaway, L.K., Chang, A.M., McIntyre, H.D. and Johannes, B.P.  “</a:t>
            </a:r>
            <a:r>
              <a:rPr lang="en-NZ" sz="1800" b="1" dirty="0" smtClean="0"/>
              <a:t>The prevalence and impact of overweight and obesity in an Australian obstetric population.</a:t>
            </a:r>
            <a:r>
              <a:rPr lang="en-NZ" sz="1800" dirty="0" smtClean="0"/>
              <a:t>” </a:t>
            </a:r>
            <a:r>
              <a:rPr lang="en-NZ" sz="1800" i="1" dirty="0" smtClean="0"/>
              <a:t>Medical Journal of Australia </a:t>
            </a:r>
            <a:r>
              <a:rPr lang="en-NZ" sz="1800" dirty="0" smtClean="0"/>
              <a:t>184, no.2 (2006); 56-59</a:t>
            </a:r>
            <a:endParaRPr lang="en-US" sz="1800" dirty="0" smtClean="0"/>
          </a:p>
          <a:p>
            <a:endParaRPr lang="en-US" sz="1700" dirty="0"/>
          </a:p>
        </p:txBody>
      </p:sp>
      <p:pic>
        <p:nvPicPr>
          <p:cNvPr id="49153"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88840"/>
            <a:ext cx="7211144" cy="4137323"/>
          </a:xfrm>
        </p:spPr>
        <p:txBody>
          <a:bodyPr>
            <a:normAutofit fontScale="92500" lnSpcReduction="10000"/>
          </a:bodyPr>
          <a:lstStyle/>
          <a:p>
            <a:pPr>
              <a:buNone/>
            </a:pPr>
            <a:r>
              <a:rPr lang="en-US" dirty="0" smtClean="0"/>
              <a:t> </a:t>
            </a:r>
          </a:p>
          <a:p>
            <a:pPr marL="0" indent="0">
              <a:buNone/>
            </a:pPr>
            <a:r>
              <a:rPr lang="en-US" dirty="0" smtClean="0"/>
              <a:t>After losing an average of 10.2 kg, 90% of obese previously </a:t>
            </a:r>
            <a:r>
              <a:rPr lang="en-US" dirty="0" err="1" smtClean="0"/>
              <a:t>anovulatory</a:t>
            </a:r>
            <a:r>
              <a:rPr lang="en-US" dirty="0" smtClean="0"/>
              <a:t> women began ovulating.</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NZ" sz="1400" dirty="0" smtClean="0"/>
              <a:t> </a:t>
            </a:r>
            <a:endParaRPr lang="en-US" sz="1400" dirty="0" smtClean="0"/>
          </a:p>
          <a:p>
            <a:pPr marL="0" lvl="0" indent="0">
              <a:buNone/>
            </a:pPr>
            <a:r>
              <a:rPr lang="en-NZ" sz="1400" dirty="0" smtClean="0"/>
              <a:t>Clark, A.M., </a:t>
            </a:r>
            <a:r>
              <a:rPr lang="en-NZ" sz="1400" dirty="0" err="1" smtClean="0"/>
              <a:t>Thornley</a:t>
            </a:r>
            <a:r>
              <a:rPr lang="en-NZ" sz="1400" dirty="0" smtClean="0"/>
              <a:t>, B., Tomlinson, L., </a:t>
            </a:r>
            <a:r>
              <a:rPr lang="en-NZ" sz="1400" dirty="0" err="1" smtClean="0"/>
              <a:t>Galletley,C</a:t>
            </a:r>
            <a:r>
              <a:rPr lang="en-NZ" sz="1400" dirty="0" smtClean="0"/>
              <a:t>. and Norman, R.J. “</a:t>
            </a:r>
            <a:r>
              <a:rPr lang="en-NZ" sz="1400" b="1" dirty="0" smtClean="0"/>
              <a:t>Weight loss in obese infertile women results in improvement in reproductive outcome for all forms of fertility treatment</a:t>
            </a:r>
            <a:r>
              <a:rPr lang="en-NZ" sz="1400" dirty="0" smtClean="0"/>
              <a:t>” </a:t>
            </a:r>
            <a:r>
              <a:rPr lang="en-NZ" sz="1400" i="1" dirty="0" smtClean="0"/>
              <a:t>Human Reproduction </a:t>
            </a:r>
            <a:r>
              <a:rPr lang="en-NZ" sz="1400" dirty="0" smtClean="0"/>
              <a:t>11. (1998):1502–1505. </a:t>
            </a:r>
            <a:endParaRPr lang="en-US" sz="1400" dirty="0" smtClean="0"/>
          </a:p>
          <a:p>
            <a:pPr>
              <a:buNone/>
            </a:pPr>
            <a:endParaRPr lang="en-US" sz="1400" dirty="0"/>
          </a:p>
        </p:txBody>
      </p:sp>
      <p:pic>
        <p:nvPicPr>
          <p:cNvPr id="48129"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924" y="274638"/>
            <a:ext cx="6873875" cy="1143000"/>
          </a:xfrm>
        </p:spPr>
        <p:txBody>
          <a:bodyPr>
            <a:normAutofit/>
          </a:bodyPr>
          <a:lstStyle/>
          <a:p>
            <a:r>
              <a:rPr lang="en-US" dirty="0" smtClean="0"/>
              <a:t>Aroha’s Story</a:t>
            </a:r>
            <a:br>
              <a:rPr lang="en-US" dirty="0" smtClean="0"/>
            </a:br>
            <a:r>
              <a:rPr lang="en-US" sz="1500" dirty="0" smtClean="0">
                <a:solidFill>
                  <a:schemeClr val="tx1"/>
                </a:solidFill>
              </a:rPr>
              <a:t>see Fertility Week site for the full story</a:t>
            </a:r>
            <a:endParaRPr lang="en-US" sz="1500" dirty="0">
              <a:solidFill>
                <a:schemeClr val="tx1"/>
              </a:solidFill>
            </a:endParaRPr>
          </a:p>
        </p:txBody>
      </p:sp>
      <p:sp>
        <p:nvSpPr>
          <p:cNvPr id="3" name="Content Placeholder 2"/>
          <p:cNvSpPr>
            <a:spLocks noGrp="1"/>
          </p:cNvSpPr>
          <p:nvPr>
            <p:ph idx="1"/>
          </p:nvPr>
        </p:nvSpPr>
        <p:spPr>
          <a:xfrm>
            <a:off x="323528" y="1988840"/>
            <a:ext cx="6597853" cy="4752528"/>
          </a:xfrm>
        </p:spPr>
        <p:txBody>
          <a:bodyPr>
            <a:noAutofit/>
          </a:bodyPr>
          <a:lstStyle/>
          <a:p>
            <a:pPr marL="0" indent="0">
              <a:buNone/>
            </a:pPr>
            <a:r>
              <a:rPr lang="en-NZ" sz="1400" dirty="0" smtClean="0"/>
              <a:t>I </a:t>
            </a:r>
            <a:r>
              <a:rPr lang="en-NZ" sz="1400" dirty="0"/>
              <a:t>am 30 and my husband (</a:t>
            </a:r>
            <a:r>
              <a:rPr lang="en-NZ" sz="1400" dirty="0" err="1"/>
              <a:t>Rawiri</a:t>
            </a:r>
            <a:r>
              <a:rPr lang="en-NZ" sz="1400" dirty="0"/>
              <a:t>) is 32.  We got married Labour Weekend in 2010 after being together for 9 years, we met when I was 18 and he was 20, it was our perfect </a:t>
            </a:r>
            <a:r>
              <a:rPr lang="en-NZ" sz="1400" dirty="0" smtClean="0"/>
              <a:t>day…</a:t>
            </a:r>
            <a:endParaRPr lang="en-US" sz="1400" dirty="0" smtClean="0"/>
          </a:p>
          <a:p>
            <a:pPr marL="0" indent="0">
              <a:buNone/>
            </a:pPr>
            <a:r>
              <a:rPr lang="en-NZ" sz="1400" dirty="0" smtClean="0"/>
              <a:t>2011- </a:t>
            </a:r>
            <a:r>
              <a:rPr lang="en-NZ" sz="1400" dirty="0"/>
              <a:t>Clomiphene for 9 months – never ovulated</a:t>
            </a:r>
          </a:p>
          <a:p>
            <a:pPr marL="0" indent="0">
              <a:buNone/>
            </a:pPr>
            <a:r>
              <a:rPr lang="en-NZ" sz="1400" dirty="0"/>
              <a:t>2012 - Ovarian drilling (burnt holes in my ovaries to make into pool tables and egg would fall out, extremely painful) – surgery failed, no ovulation</a:t>
            </a:r>
          </a:p>
          <a:p>
            <a:pPr marL="0" indent="0">
              <a:buNone/>
            </a:pPr>
            <a:r>
              <a:rPr lang="en-NZ" sz="1400" dirty="0"/>
              <a:t>2012 - Referred to Fertility specialists</a:t>
            </a:r>
          </a:p>
          <a:p>
            <a:pPr marL="0" indent="0">
              <a:buNone/>
            </a:pPr>
            <a:r>
              <a:rPr lang="en-NZ" sz="1400" dirty="0"/>
              <a:t>2012- </a:t>
            </a:r>
            <a:r>
              <a:rPr lang="en-NZ" sz="1400" dirty="0" err="1"/>
              <a:t>Gonal</a:t>
            </a:r>
            <a:r>
              <a:rPr lang="en-NZ" sz="1400" dirty="0"/>
              <a:t> F (daily self-administered injections) – never </a:t>
            </a:r>
            <a:r>
              <a:rPr lang="en-NZ" sz="1400" dirty="0" smtClean="0"/>
              <a:t>ovulated…</a:t>
            </a:r>
            <a:endParaRPr lang="en-NZ" sz="1400" dirty="0"/>
          </a:p>
          <a:p>
            <a:pPr marL="0" indent="0">
              <a:buNone/>
            </a:pPr>
            <a:r>
              <a:rPr lang="en-NZ" sz="1400" dirty="0" smtClean="0"/>
              <a:t>…What </a:t>
            </a:r>
            <a:r>
              <a:rPr lang="en-NZ" sz="1400" dirty="0"/>
              <a:t>is something you can do to get fit – sign up for Oxfam. Three friends and myself signed up. </a:t>
            </a:r>
            <a:r>
              <a:rPr lang="en-NZ" sz="1400" dirty="0" smtClean="0"/>
              <a:t> 30-50</a:t>
            </a:r>
            <a:r>
              <a:rPr lang="en-NZ" sz="1400" dirty="0"/>
              <a:t>+ km walks most </a:t>
            </a:r>
            <a:r>
              <a:rPr lang="en-NZ" sz="1400" dirty="0" smtClean="0"/>
              <a:t>weekends.  I </a:t>
            </a:r>
            <a:r>
              <a:rPr lang="en-NZ" sz="1400" dirty="0"/>
              <a:t>hired a personal trainer three mornings a week. </a:t>
            </a:r>
            <a:r>
              <a:rPr lang="en-NZ" sz="1400" dirty="0" smtClean="0"/>
              <a:t>Played </a:t>
            </a:r>
            <a:r>
              <a:rPr lang="en-NZ" sz="1400" dirty="0"/>
              <a:t>women’s outdoor soccer every Sunday</a:t>
            </a:r>
            <a:r>
              <a:rPr lang="en-NZ" sz="1400" dirty="0" smtClean="0"/>
              <a:t>.  Formed </a:t>
            </a:r>
            <a:r>
              <a:rPr lang="en-NZ" sz="1400" dirty="0"/>
              <a:t>an indoor soccer team and played for another </a:t>
            </a:r>
            <a:r>
              <a:rPr lang="en-NZ" sz="1400" dirty="0" smtClean="0"/>
              <a:t>2</a:t>
            </a:r>
            <a:r>
              <a:rPr lang="en-NZ" sz="1400" dirty="0"/>
              <a:t>+ games a </a:t>
            </a:r>
            <a:r>
              <a:rPr lang="en-NZ" sz="1400" dirty="0" smtClean="0"/>
              <a:t>week.  I </a:t>
            </a:r>
            <a:r>
              <a:rPr lang="en-NZ" sz="1400" dirty="0"/>
              <a:t>became a machine! But through pure determination and fear that I couldn’t say I gave it my </a:t>
            </a:r>
            <a:r>
              <a:rPr lang="en-NZ" sz="1400" dirty="0" smtClean="0"/>
              <a:t>all…</a:t>
            </a:r>
          </a:p>
          <a:p>
            <a:pPr marL="0" indent="0">
              <a:buNone/>
            </a:pPr>
            <a:r>
              <a:rPr lang="en-NZ" sz="1400" dirty="0" smtClean="0"/>
              <a:t>…I </a:t>
            </a:r>
            <a:r>
              <a:rPr lang="en-NZ" sz="1400" dirty="0"/>
              <a:t>weighed at my heaviest 78kg, I was incredibly unhappy with my body but then I was incredibly unhappy every month. It’s the hardest thing I hope to ever have to go </a:t>
            </a:r>
            <a:r>
              <a:rPr lang="en-NZ" sz="1400" dirty="0" smtClean="0"/>
              <a:t>through…</a:t>
            </a:r>
          </a:p>
          <a:p>
            <a:pPr marL="0" indent="0">
              <a:buNone/>
            </a:pPr>
            <a:r>
              <a:rPr lang="en-NZ" sz="1400" dirty="0" smtClean="0"/>
              <a:t>…I </a:t>
            </a:r>
            <a:r>
              <a:rPr lang="en-NZ" sz="1400" dirty="0"/>
              <a:t>believe with my everything that getting fit and dropping 10kg was a result of our pregnancy in August 2013. Today I am 27 weeks and 4 days pregnant with a little boy, our miracle. </a:t>
            </a:r>
          </a:p>
        </p:txBody>
      </p:sp>
      <p:pic>
        <p:nvPicPr>
          <p:cNvPr id="48129"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5175513"/>
            <a:ext cx="2215010" cy="1661258"/>
          </a:xfrm>
          <a:prstGeom prst="rect">
            <a:avLst/>
          </a:prstGeom>
          <a:ln w="12700">
            <a:solidFill>
              <a:schemeClr val="tx1">
                <a:lumMod val="65000"/>
                <a:lumOff val="35000"/>
              </a:schemeClr>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7657" y="2602276"/>
            <a:ext cx="1872208" cy="1974043"/>
          </a:xfrm>
          <a:prstGeom prst="rect">
            <a:avLst/>
          </a:prstGeom>
          <a:ln w="15875">
            <a:solidFill>
              <a:schemeClr val="tx1">
                <a:lumMod val="65000"/>
                <a:lumOff val="35000"/>
              </a:schemeClr>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2982" y="72808"/>
            <a:ext cx="1584176" cy="1914787"/>
          </a:xfrm>
          <a:prstGeom prst="rect">
            <a:avLst/>
          </a:prstGeom>
          <a:ln w="12700">
            <a:solidFill>
              <a:schemeClr val="tx1">
                <a:lumMod val="65000"/>
                <a:lumOff val="35000"/>
              </a:schemeClr>
            </a:solidFill>
          </a:ln>
        </p:spPr>
      </p:pic>
    </p:spTree>
    <p:extLst>
      <p:ext uri="{BB962C8B-B14F-4D97-AF65-F5344CB8AC3E}">
        <p14:creationId xmlns:p14="http://schemas.microsoft.com/office/powerpoint/2010/main" val="3987367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924" y="485800"/>
            <a:ext cx="6873875" cy="1143000"/>
          </a:xfrm>
        </p:spPr>
        <p:txBody>
          <a:bodyPr/>
          <a:lstStyle/>
          <a:p>
            <a:r>
              <a:rPr lang="en-US" dirty="0" smtClean="0"/>
              <a:t>Underweight</a:t>
            </a:r>
            <a:endParaRPr lang="en-US" dirty="0"/>
          </a:p>
        </p:txBody>
      </p:sp>
      <p:sp>
        <p:nvSpPr>
          <p:cNvPr id="3" name="Content Placeholder 2"/>
          <p:cNvSpPr>
            <a:spLocks noGrp="1"/>
          </p:cNvSpPr>
          <p:nvPr>
            <p:ph idx="1"/>
          </p:nvPr>
        </p:nvSpPr>
        <p:spPr>
          <a:xfrm>
            <a:off x="457200" y="1808162"/>
            <a:ext cx="7067128" cy="4318001"/>
          </a:xfrm>
        </p:spPr>
        <p:txBody>
          <a:bodyPr/>
          <a:lstStyle/>
          <a:p>
            <a:pPr>
              <a:buNone/>
            </a:pPr>
            <a:endParaRPr lang="en-US" dirty="0" smtClean="0"/>
          </a:p>
          <a:p>
            <a:pPr marL="0" indent="0">
              <a:spcAft>
                <a:spcPts val="600"/>
              </a:spcAft>
              <a:buNone/>
            </a:pPr>
            <a:r>
              <a:rPr lang="en-US" sz="2400" dirty="0" smtClean="0"/>
              <a:t>Underweight before pregnancy and poor weight gain during pregnancy result in:</a:t>
            </a:r>
          </a:p>
          <a:p>
            <a:pPr>
              <a:spcAft>
                <a:spcPts val="600"/>
              </a:spcAft>
            </a:pPr>
            <a:r>
              <a:rPr lang="en-US" sz="2400" dirty="0" err="1" smtClean="0"/>
              <a:t>Anovulation</a:t>
            </a:r>
            <a:endParaRPr lang="en-US" sz="2400" dirty="0" smtClean="0"/>
          </a:p>
          <a:p>
            <a:pPr>
              <a:spcAft>
                <a:spcPts val="600"/>
              </a:spcAft>
            </a:pPr>
            <a:r>
              <a:rPr lang="en-US" sz="2400" dirty="0" smtClean="0"/>
              <a:t>Increased chance of pre-term delivery</a:t>
            </a:r>
          </a:p>
          <a:p>
            <a:pPr>
              <a:spcAft>
                <a:spcPts val="600"/>
              </a:spcAft>
            </a:pPr>
            <a:r>
              <a:rPr lang="en-US" sz="2400" dirty="0" smtClean="0"/>
              <a:t>Low birth weight infants</a:t>
            </a:r>
          </a:p>
          <a:p>
            <a:pPr>
              <a:spcAft>
                <a:spcPts val="600"/>
              </a:spcAft>
            </a:pPr>
            <a:r>
              <a:rPr lang="en-US" sz="2400" dirty="0" smtClean="0"/>
              <a:t>Poor nutritional status -&gt; affects health of pregnancy and baby</a:t>
            </a:r>
            <a:endParaRPr lang="en-US" sz="2400" dirty="0"/>
          </a:p>
        </p:txBody>
      </p:sp>
      <p:pic>
        <p:nvPicPr>
          <p:cNvPr id="46081"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924" y="274638"/>
            <a:ext cx="6873875" cy="1143000"/>
          </a:xfrm>
        </p:spPr>
        <p:txBody>
          <a:bodyPr/>
          <a:lstStyle/>
          <a:p>
            <a:r>
              <a:rPr lang="en-US" dirty="0" smtClean="0"/>
              <a:t>Men</a:t>
            </a:r>
            <a:endParaRPr lang="en-US" dirty="0"/>
          </a:p>
        </p:txBody>
      </p:sp>
      <p:sp>
        <p:nvSpPr>
          <p:cNvPr id="3" name="Content Placeholder 2"/>
          <p:cNvSpPr>
            <a:spLocks noGrp="1"/>
          </p:cNvSpPr>
          <p:nvPr>
            <p:ph idx="1"/>
          </p:nvPr>
        </p:nvSpPr>
        <p:spPr>
          <a:xfrm>
            <a:off x="457200" y="1808162"/>
            <a:ext cx="8229600" cy="4645174"/>
          </a:xfrm>
        </p:spPr>
        <p:txBody>
          <a:bodyPr>
            <a:normAutofit fontScale="92500" lnSpcReduction="10000"/>
          </a:bodyPr>
          <a:lstStyle/>
          <a:p>
            <a:pPr>
              <a:buNone/>
            </a:pPr>
            <a:endParaRPr lang="en-US" dirty="0" smtClean="0"/>
          </a:p>
          <a:p>
            <a:pPr>
              <a:spcAft>
                <a:spcPts val="600"/>
              </a:spcAft>
              <a:buNone/>
            </a:pPr>
            <a:r>
              <a:rPr lang="en-US" sz="2600" dirty="0" smtClean="0"/>
              <a:t>Obesity in men – increased risk of</a:t>
            </a:r>
          </a:p>
          <a:p>
            <a:pPr>
              <a:spcAft>
                <a:spcPts val="600"/>
              </a:spcAft>
            </a:pPr>
            <a:r>
              <a:rPr lang="en-US" sz="2600" dirty="0" smtClean="0"/>
              <a:t>Infertility</a:t>
            </a:r>
          </a:p>
          <a:p>
            <a:pPr>
              <a:spcAft>
                <a:spcPts val="600"/>
              </a:spcAft>
            </a:pPr>
            <a:r>
              <a:rPr lang="en-US" sz="2600" dirty="0" smtClean="0"/>
              <a:t>Impaired sperm quality and quantity</a:t>
            </a:r>
          </a:p>
          <a:p>
            <a:pPr>
              <a:spcAft>
                <a:spcPts val="600"/>
              </a:spcAft>
            </a:pPr>
            <a:r>
              <a:rPr lang="en-US" sz="2600" dirty="0" smtClean="0"/>
              <a:t>Decreased libido</a:t>
            </a:r>
          </a:p>
          <a:p>
            <a:pPr>
              <a:spcAft>
                <a:spcPts val="600"/>
              </a:spcAft>
            </a:pPr>
            <a:r>
              <a:rPr lang="en-US" sz="2600" dirty="0" smtClean="0"/>
              <a:t>Erectile dysfunction</a:t>
            </a:r>
          </a:p>
          <a:p>
            <a:pPr>
              <a:spcAft>
                <a:spcPts val="600"/>
              </a:spcAft>
            </a:pPr>
            <a:r>
              <a:rPr lang="en-US" sz="2600" dirty="0" smtClean="0"/>
              <a:t>Increased DNA damage</a:t>
            </a:r>
          </a:p>
          <a:p>
            <a:endParaRPr lang="en-US" dirty="0" smtClean="0"/>
          </a:p>
          <a:p>
            <a:pPr>
              <a:buNone/>
            </a:pPr>
            <a:r>
              <a:rPr lang="en-NZ" sz="1600" dirty="0" smtClean="0"/>
              <a:t> </a:t>
            </a:r>
            <a:endParaRPr lang="en-US" sz="1600" dirty="0" smtClean="0"/>
          </a:p>
          <a:p>
            <a:pPr marL="0" lvl="0" indent="0">
              <a:buNone/>
            </a:pPr>
            <a:r>
              <a:rPr lang="en-NZ" sz="1600" dirty="0" err="1" smtClean="0"/>
              <a:t>Hammoud</a:t>
            </a:r>
            <a:r>
              <a:rPr lang="en-NZ" sz="1600" dirty="0" smtClean="0"/>
              <a:t>, A., </a:t>
            </a:r>
            <a:r>
              <a:rPr lang="en-NZ" sz="1600" dirty="0" err="1" smtClean="0"/>
              <a:t>Meikle</a:t>
            </a:r>
            <a:r>
              <a:rPr lang="en-NZ" sz="1600" dirty="0" smtClean="0"/>
              <a:t>, A., Reis, L., </a:t>
            </a:r>
            <a:r>
              <a:rPr lang="en-NZ" sz="1600" dirty="0" err="1" smtClean="0"/>
              <a:t>Gisbon</a:t>
            </a:r>
            <a:r>
              <a:rPr lang="en-NZ" sz="1600" dirty="0" smtClean="0"/>
              <a:t>, M., Peterson, C. and </a:t>
            </a:r>
            <a:r>
              <a:rPr lang="en-NZ" sz="1600" dirty="0" err="1" smtClean="0"/>
              <a:t>Carrell</a:t>
            </a:r>
            <a:r>
              <a:rPr lang="en-NZ" sz="1600" dirty="0" smtClean="0"/>
              <a:t>, D. “</a:t>
            </a:r>
            <a:r>
              <a:rPr lang="en-NZ" sz="1600" b="1" dirty="0" smtClean="0"/>
              <a:t>Obesity and Male Infertility” </a:t>
            </a:r>
            <a:r>
              <a:rPr lang="en-NZ" sz="1600" i="1" dirty="0" err="1" smtClean="0"/>
              <a:t>Semin</a:t>
            </a:r>
            <a:r>
              <a:rPr lang="en-NZ" sz="1600" i="1" dirty="0" smtClean="0"/>
              <a:t> </a:t>
            </a:r>
            <a:r>
              <a:rPr lang="en-NZ" sz="1600" i="1" dirty="0" err="1" smtClean="0"/>
              <a:t>Reprod</a:t>
            </a:r>
            <a:r>
              <a:rPr lang="en-NZ" sz="1600" i="1" dirty="0" smtClean="0"/>
              <a:t> Med</a:t>
            </a:r>
            <a:r>
              <a:rPr lang="en-NZ" sz="1600" dirty="0" smtClean="0"/>
              <a:t>.30, no.6 (2012): 486-495</a:t>
            </a:r>
            <a:endParaRPr lang="en-US" sz="1600" dirty="0" smtClean="0"/>
          </a:p>
          <a:p>
            <a:pPr>
              <a:buNone/>
            </a:pPr>
            <a:endParaRPr lang="en-US" sz="1600" dirty="0"/>
          </a:p>
        </p:txBody>
      </p:sp>
      <p:pic>
        <p:nvPicPr>
          <p:cNvPr id="47105"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382" y="274638"/>
            <a:ext cx="6853418" cy="1143000"/>
          </a:xfrm>
        </p:spPr>
        <p:txBody>
          <a:bodyPr>
            <a:normAutofit fontScale="90000"/>
          </a:bodyPr>
          <a:lstStyle/>
          <a:p>
            <a:r>
              <a:rPr lang="en-US" dirty="0" smtClean="0"/>
              <a:t>General Fertility Dietary Guidelines</a:t>
            </a:r>
            <a:endParaRPr lang="en-US" dirty="0"/>
          </a:p>
        </p:txBody>
      </p:sp>
      <p:sp>
        <p:nvSpPr>
          <p:cNvPr id="3" name="Content Placeholder 2"/>
          <p:cNvSpPr>
            <a:spLocks noGrp="1"/>
          </p:cNvSpPr>
          <p:nvPr>
            <p:ph idx="1"/>
          </p:nvPr>
        </p:nvSpPr>
        <p:spPr>
          <a:xfrm>
            <a:off x="457200" y="1991319"/>
            <a:ext cx="7571184" cy="4318001"/>
          </a:xfrm>
        </p:spPr>
        <p:txBody>
          <a:bodyPr>
            <a:normAutofit fontScale="92500" lnSpcReduction="20000"/>
          </a:bodyPr>
          <a:lstStyle/>
          <a:p>
            <a:pPr marL="342000" indent="-342000">
              <a:spcAft>
                <a:spcPts val="400"/>
              </a:spcAft>
            </a:pPr>
            <a:r>
              <a:rPr lang="en-US" sz="2600" dirty="0" smtClean="0"/>
              <a:t>Increase antioxidant rich foods – </a:t>
            </a:r>
            <a:r>
              <a:rPr lang="en-US" sz="2600" dirty="0" err="1" smtClean="0"/>
              <a:t>veges</a:t>
            </a:r>
            <a:r>
              <a:rPr lang="en-US" sz="2600" dirty="0" smtClean="0"/>
              <a:t>, fruit</a:t>
            </a:r>
          </a:p>
          <a:p>
            <a:pPr marL="342000" indent="-342000">
              <a:spcAft>
                <a:spcPts val="400"/>
              </a:spcAft>
            </a:pPr>
            <a:r>
              <a:rPr lang="en-US" sz="2600" dirty="0" smtClean="0"/>
              <a:t>Ensure adequate protein</a:t>
            </a:r>
          </a:p>
          <a:p>
            <a:pPr marL="342000" indent="-342000">
              <a:spcAft>
                <a:spcPts val="400"/>
              </a:spcAft>
            </a:pPr>
            <a:r>
              <a:rPr lang="en-US" sz="2600" dirty="0" smtClean="0"/>
              <a:t>Reduce saturated fats and trans fats, increase healthy fats</a:t>
            </a:r>
          </a:p>
          <a:p>
            <a:pPr marL="342000" indent="-342000">
              <a:spcAft>
                <a:spcPts val="400"/>
              </a:spcAft>
            </a:pPr>
            <a:r>
              <a:rPr lang="en-US" sz="2600" dirty="0" smtClean="0"/>
              <a:t>Reduce sugars and refined carbohydrates, increase whole grains</a:t>
            </a:r>
          </a:p>
          <a:p>
            <a:pPr marL="342000" indent="-342000">
              <a:spcAft>
                <a:spcPts val="400"/>
              </a:spcAft>
            </a:pPr>
            <a:r>
              <a:rPr lang="en-US" sz="2600" dirty="0" smtClean="0"/>
              <a:t>Avoid processed foods high in sugar, salt, additives, </a:t>
            </a:r>
            <a:r>
              <a:rPr lang="en-US" sz="2600" dirty="0" err="1" smtClean="0"/>
              <a:t>colourings</a:t>
            </a:r>
            <a:r>
              <a:rPr lang="en-US" sz="2600" dirty="0" smtClean="0"/>
              <a:t>, preservatives</a:t>
            </a:r>
          </a:p>
          <a:p>
            <a:pPr marL="342000" indent="-342000">
              <a:spcAft>
                <a:spcPts val="400"/>
              </a:spcAft>
            </a:pPr>
            <a:r>
              <a:rPr lang="en-US" sz="2600" dirty="0" smtClean="0"/>
              <a:t>Drink plenty of water – filtered where possible</a:t>
            </a:r>
          </a:p>
          <a:p>
            <a:pPr marL="342000" indent="-342000">
              <a:spcAft>
                <a:spcPts val="400"/>
              </a:spcAft>
            </a:pPr>
            <a:r>
              <a:rPr lang="en-US" sz="2600" dirty="0" smtClean="0"/>
              <a:t>Avoid coffee and caffeinated drinks</a:t>
            </a:r>
          </a:p>
          <a:p>
            <a:pPr marL="342000" indent="-342000">
              <a:spcAft>
                <a:spcPts val="400"/>
              </a:spcAft>
            </a:pPr>
            <a:r>
              <a:rPr lang="en-US" sz="2600" dirty="0" smtClean="0"/>
              <a:t>Eat organic where possible</a:t>
            </a:r>
          </a:p>
          <a:p>
            <a:pPr marL="342000" indent="-342000">
              <a:spcAft>
                <a:spcPts val="400"/>
              </a:spcAft>
            </a:pPr>
            <a:endParaRPr lang="en-US" sz="2600" dirty="0" smtClean="0"/>
          </a:p>
          <a:p>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20457"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l="31090" t="12820" r="31570" b="4558"/>
          <a:stretch>
            <a:fillRect/>
          </a:stretch>
        </p:blipFill>
        <p:spPr bwMode="auto">
          <a:xfrm>
            <a:off x="308120" y="408362"/>
            <a:ext cx="4612658" cy="578567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36938" t="10947" r="37871" b="4733"/>
          <a:stretch>
            <a:fillRect/>
          </a:stretch>
        </p:blipFill>
        <p:spPr bwMode="auto">
          <a:xfrm>
            <a:off x="5385326" y="116632"/>
            <a:ext cx="3595396" cy="6741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Dirty Dozen 2013</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b="1" dirty="0" smtClean="0"/>
              <a:t>	</a:t>
            </a:r>
          </a:p>
          <a:p>
            <a:pPr>
              <a:buNone/>
            </a:pPr>
            <a:r>
              <a:rPr lang="en-US" dirty="0" smtClean="0"/>
              <a:t>	Food in New Zealand more likely to contain pesticide residues ranked according to number of pesticides detected in total samples and percentage with pesticides</a:t>
            </a:r>
          </a:p>
          <a:p>
            <a:endParaRPr lang="en-US" dirty="0" smtClean="0"/>
          </a:p>
          <a:p>
            <a:pPr>
              <a:buNone/>
            </a:pPr>
            <a:r>
              <a:rPr lang="en-US" dirty="0" smtClean="0"/>
              <a:t>        Food                                     % with residues           no. of pesticides         sample size</a:t>
            </a:r>
          </a:p>
          <a:p>
            <a:pPr>
              <a:buNone/>
            </a:pPr>
            <a:r>
              <a:rPr lang="en-US" dirty="0" smtClean="0"/>
              <a:t>     </a:t>
            </a:r>
          </a:p>
          <a:p>
            <a:pPr>
              <a:buNone/>
            </a:pPr>
            <a:r>
              <a:rPr lang="en-US" smtClean="0"/>
              <a:t>        </a:t>
            </a:r>
            <a:r>
              <a:rPr lang="en-US" dirty="0" smtClean="0"/>
              <a:t>1.Grapes                                       98.2                                    35                               562.</a:t>
            </a:r>
          </a:p>
          <a:p>
            <a:pPr>
              <a:buNone/>
            </a:pPr>
            <a:r>
              <a:rPr lang="en-US" dirty="0" smtClean="0"/>
              <a:t>        2.Celery                                         100                                     19                               51</a:t>
            </a:r>
          </a:p>
          <a:p>
            <a:pPr>
              <a:buNone/>
            </a:pPr>
            <a:r>
              <a:rPr lang="en-US" dirty="0" smtClean="0"/>
              <a:t>	3.Bok/</a:t>
            </a:r>
            <a:r>
              <a:rPr lang="en-US" dirty="0" err="1" smtClean="0"/>
              <a:t>pak</a:t>
            </a:r>
            <a:r>
              <a:rPr lang="en-US" dirty="0" smtClean="0"/>
              <a:t> </a:t>
            </a:r>
            <a:r>
              <a:rPr lang="en-US" dirty="0" err="1" smtClean="0"/>
              <a:t>choi</a:t>
            </a:r>
            <a:r>
              <a:rPr lang="en-US" dirty="0" smtClean="0"/>
              <a:t>                             95.7                                    21                               47</a:t>
            </a:r>
          </a:p>
          <a:p>
            <a:pPr>
              <a:buNone/>
            </a:pPr>
            <a:r>
              <a:rPr lang="en-US" dirty="0" smtClean="0"/>
              <a:t>	4.Nectarines                                100                                     15                               36</a:t>
            </a:r>
          </a:p>
          <a:p>
            <a:pPr>
              <a:buNone/>
            </a:pPr>
            <a:r>
              <a:rPr lang="en-US" dirty="0" smtClean="0"/>
              <a:t>	5.Oranges                                    98.2                                    16                               56</a:t>
            </a:r>
          </a:p>
          <a:p>
            <a:pPr>
              <a:buNone/>
            </a:pPr>
            <a:r>
              <a:rPr lang="en-US" dirty="0" smtClean="0"/>
              <a:t>	6.Strawberries                             100                                     14                                8</a:t>
            </a:r>
          </a:p>
          <a:p>
            <a:pPr>
              <a:buNone/>
            </a:pPr>
            <a:r>
              <a:rPr lang="en-US" dirty="0" smtClean="0"/>
              <a:t>	7.Spring onion                            97.9                                    15                               48</a:t>
            </a:r>
          </a:p>
          <a:p>
            <a:pPr>
              <a:buNone/>
            </a:pPr>
            <a:r>
              <a:rPr lang="en-US" dirty="0" smtClean="0"/>
              <a:t>	8.Lemons                                     92                                       20                               50</a:t>
            </a:r>
          </a:p>
          <a:p>
            <a:pPr>
              <a:buNone/>
            </a:pPr>
            <a:r>
              <a:rPr lang="en-US" dirty="0" smtClean="0"/>
              <a:t>	9.Wheat: bread/all products     87.3                                    23                               150</a:t>
            </a:r>
          </a:p>
          <a:p>
            <a:pPr>
              <a:buNone/>
            </a:pPr>
            <a:r>
              <a:rPr lang="en-US" dirty="0" smtClean="0"/>
              <a:t>	10.Cucumber                               82.1                                    27                               56</a:t>
            </a:r>
          </a:p>
          <a:p>
            <a:pPr>
              <a:buNone/>
            </a:pPr>
            <a:r>
              <a:rPr lang="en-US" dirty="0" smtClean="0"/>
              <a:t>	11.Pears                                       100                                        9                                8</a:t>
            </a:r>
          </a:p>
          <a:p>
            <a:pPr>
              <a:buNone/>
            </a:pPr>
            <a:r>
              <a:rPr lang="en-US" dirty="0" smtClean="0"/>
              <a:t>   	12.Broccoli                                   92.9                                    10                               57</a:t>
            </a:r>
          </a:p>
          <a:p>
            <a:pPr>
              <a:buNone/>
            </a:pPr>
            <a:endParaRPr lang="en-US" dirty="0" smtClean="0"/>
          </a:p>
          <a:p>
            <a:pPr>
              <a:buNone/>
            </a:pPr>
            <a:endParaRPr lang="en-US" dirty="0" smtClean="0"/>
          </a:p>
          <a:p>
            <a:pPr>
              <a:buNone/>
            </a:pPr>
            <a:endParaRPr lang="en-US" dirty="0" smtClean="0"/>
          </a:p>
          <a:p>
            <a:pPr>
              <a:buNone/>
            </a:pPr>
            <a:r>
              <a:rPr lang="en-US" dirty="0" smtClean="0"/>
              <a:t>         www.safefood.org.nz</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924" y="274638"/>
            <a:ext cx="6873875" cy="1143000"/>
          </a:xfrm>
        </p:spPr>
        <p:txBody>
          <a:bodyPr/>
          <a:lstStyle/>
          <a:p>
            <a:r>
              <a:rPr lang="en-US" dirty="0" smtClean="0"/>
              <a:t>Fertility Diet</a:t>
            </a:r>
            <a:endParaRPr lang="en-US" dirty="0"/>
          </a:p>
        </p:txBody>
      </p:sp>
      <p:sp>
        <p:nvSpPr>
          <p:cNvPr id="3" name="Content Placeholder 2"/>
          <p:cNvSpPr>
            <a:spLocks noGrp="1"/>
          </p:cNvSpPr>
          <p:nvPr>
            <p:ph idx="1"/>
          </p:nvPr>
        </p:nvSpPr>
        <p:spPr>
          <a:xfrm>
            <a:off x="457200" y="1988840"/>
            <a:ext cx="7283152" cy="4137323"/>
          </a:xfrm>
        </p:spPr>
        <p:txBody>
          <a:bodyPr>
            <a:normAutofit/>
          </a:bodyPr>
          <a:lstStyle/>
          <a:p>
            <a:endParaRPr lang="en-US" dirty="0" smtClean="0"/>
          </a:p>
          <a:p>
            <a:pPr marL="0" indent="0">
              <a:buNone/>
            </a:pPr>
            <a:r>
              <a:rPr lang="en-US" sz="2400" i="1" dirty="0" smtClean="0"/>
              <a:t>Women – higher mono unsaturated to trans fat ratio, vegetable over animal protein, high fat over low fat dairy, a decreased </a:t>
            </a:r>
            <a:r>
              <a:rPr lang="en-US" sz="2400" i="1" dirty="0" err="1" smtClean="0"/>
              <a:t>glycaemic</a:t>
            </a:r>
            <a:r>
              <a:rPr lang="en-US" sz="2400" i="1" dirty="0" smtClean="0"/>
              <a:t> load and an increased intake of iron and multivitamins had lower rates of infertility due to ovulatory disorders</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marL="0" indent="0">
              <a:buNone/>
            </a:pPr>
            <a:r>
              <a:rPr lang="en-US" sz="1400" dirty="0" err="1" smtClean="0"/>
              <a:t>Chavarro</a:t>
            </a:r>
            <a:r>
              <a:rPr lang="en-US" sz="1400" dirty="0" smtClean="0"/>
              <a:t> JE, Rich Edwards JW, </a:t>
            </a:r>
            <a:r>
              <a:rPr lang="en-US" sz="1400" dirty="0" err="1" smtClean="0"/>
              <a:t>Rosner</a:t>
            </a:r>
            <a:r>
              <a:rPr lang="en-US" sz="1400" dirty="0" smtClean="0"/>
              <a:t> BA, Willett WC: Diet and lifestyle in the prevention of ovulatory disorder  infertility. </a:t>
            </a:r>
            <a:r>
              <a:rPr lang="en-US" sz="1400" dirty="0" err="1" smtClean="0"/>
              <a:t>Obstet</a:t>
            </a:r>
            <a:r>
              <a:rPr lang="en-US" sz="1400" dirty="0" smtClean="0"/>
              <a:t> </a:t>
            </a:r>
            <a:r>
              <a:rPr lang="en-US" sz="1400" dirty="0" err="1" smtClean="0"/>
              <a:t>Gynecol</a:t>
            </a:r>
            <a:r>
              <a:rPr lang="en-US" sz="1400" dirty="0" smtClean="0"/>
              <a:t> 2007, 110:1050–1058.</a:t>
            </a:r>
          </a:p>
        </p:txBody>
      </p:sp>
      <p:pic>
        <p:nvPicPr>
          <p:cNvPr id="43009"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924" y="274638"/>
            <a:ext cx="6873875" cy="1143000"/>
          </a:xfrm>
        </p:spPr>
        <p:txBody>
          <a:bodyPr/>
          <a:lstStyle/>
          <a:p>
            <a:r>
              <a:rPr lang="en-US" dirty="0" smtClean="0"/>
              <a:t>Diet and IVF</a:t>
            </a:r>
            <a:endParaRPr lang="en-US" dirty="0"/>
          </a:p>
        </p:txBody>
      </p:sp>
      <p:sp>
        <p:nvSpPr>
          <p:cNvPr id="3" name="Content Placeholder 2"/>
          <p:cNvSpPr>
            <a:spLocks noGrp="1"/>
          </p:cNvSpPr>
          <p:nvPr>
            <p:ph idx="1"/>
          </p:nvPr>
        </p:nvSpPr>
        <p:spPr>
          <a:xfrm>
            <a:off x="457200" y="1600200"/>
            <a:ext cx="7139136" cy="4525963"/>
          </a:xfrm>
        </p:spPr>
        <p:txBody>
          <a:bodyPr>
            <a:normAutofit/>
          </a:bodyPr>
          <a:lstStyle/>
          <a:p>
            <a:pPr>
              <a:buNone/>
            </a:pPr>
            <a:r>
              <a:rPr lang="en-US" sz="2400" dirty="0" smtClean="0"/>
              <a:t>   </a:t>
            </a:r>
          </a:p>
          <a:p>
            <a:pPr marL="0" indent="0">
              <a:spcAft>
                <a:spcPts val="600"/>
              </a:spcAft>
              <a:buNone/>
            </a:pPr>
            <a:r>
              <a:rPr lang="en-US" sz="2400" dirty="0" smtClean="0"/>
              <a:t>Recent study exploring impact of preconception diet on IVF demonstrated that IVF women:</a:t>
            </a:r>
          </a:p>
          <a:p>
            <a:pPr>
              <a:spcAft>
                <a:spcPts val="600"/>
              </a:spcAft>
            </a:pPr>
            <a:r>
              <a:rPr lang="en-US" sz="2400" dirty="0" smtClean="0"/>
              <a:t>have too much saturated fat and insufficient </a:t>
            </a:r>
            <a:r>
              <a:rPr lang="en-US" sz="2400" dirty="0" err="1" smtClean="0"/>
              <a:t>fibre</a:t>
            </a:r>
            <a:r>
              <a:rPr lang="en-US" sz="2400" dirty="0" smtClean="0"/>
              <a:t> and calcium</a:t>
            </a:r>
          </a:p>
          <a:p>
            <a:pPr>
              <a:spcAft>
                <a:spcPts val="600"/>
              </a:spcAft>
            </a:pPr>
            <a:r>
              <a:rPr lang="en-US" sz="2400" dirty="0" smtClean="0"/>
              <a:t>some were not taking enough folic acid</a:t>
            </a:r>
          </a:p>
          <a:p>
            <a:pPr>
              <a:spcAft>
                <a:spcPts val="600"/>
              </a:spcAft>
            </a:pPr>
            <a:r>
              <a:rPr lang="en-US" sz="2400" dirty="0" smtClean="0"/>
              <a:t>many not following advice about caffeine and alcohol</a:t>
            </a:r>
          </a:p>
          <a:p>
            <a:endParaRPr lang="en-US" sz="1400" dirty="0" smtClean="0"/>
          </a:p>
          <a:p>
            <a:endParaRPr lang="en-US" sz="1400" dirty="0" smtClean="0"/>
          </a:p>
          <a:p>
            <a:pPr marL="0" indent="0">
              <a:buNone/>
            </a:pPr>
            <a:r>
              <a:rPr lang="en-US" sz="1400" dirty="0" smtClean="0"/>
              <a:t>Alice </a:t>
            </a:r>
            <a:r>
              <a:rPr lang="en-US" sz="1400" dirty="0" err="1" smtClean="0"/>
              <a:t>Redward</a:t>
            </a:r>
            <a:r>
              <a:rPr lang="en-US" sz="1400" dirty="0" smtClean="0"/>
              <a:t> (Fertility Associates and </a:t>
            </a:r>
            <a:r>
              <a:rPr lang="en-US" sz="1400" dirty="0" err="1" smtClean="0"/>
              <a:t>Liggins</a:t>
            </a:r>
            <a:r>
              <a:rPr lang="en-US" sz="1400" dirty="0" smtClean="0"/>
              <a:t> Institute)</a:t>
            </a:r>
          </a:p>
          <a:p>
            <a:endParaRPr lang="en-US" dirty="0"/>
          </a:p>
        </p:txBody>
      </p:sp>
      <p:pic>
        <p:nvPicPr>
          <p:cNvPr id="41985"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4" descr="http://t1.gstatic.com/images?q=tbn:ANd9GcQVxdsnyuj0MDv0NzAYptAry0sGHofn-joO9WIuBaPjgOMxchez0Q"/>
          <p:cNvPicPr>
            <a:picLocks noChangeAspect="1" noChangeArrowheads="1"/>
          </p:cNvPicPr>
          <p:nvPr/>
        </p:nvPicPr>
        <p:blipFill>
          <a:blip r:embed="rId3" cstate="print"/>
          <a:srcRect t="7050"/>
          <a:stretch>
            <a:fillRect/>
          </a:stretch>
        </p:blipFill>
        <p:spPr bwMode="auto">
          <a:xfrm>
            <a:off x="6156177" y="4221088"/>
            <a:ext cx="1800200" cy="2521482"/>
          </a:xfrm>
          <a:prstGeom prst="rect">
            <a:avLst/>
          </a:prstGeom>
          <a:noFill/>
          <a:ln w="9525">
            <a:noFill/>
            <a:miter lim="800000"/>
            <a:headEnd/>
            <a:tailEnd/>
          </a:ln>
        </p:spPr>
      </p:pic>
      <p:sp>
        <p:nvSpPr>
          <p:cNvPr id="37891" name="Title 1"/>
          <p:cNvSpPr>
            <a:spLocks noGrp="1"/>
          </p:cNvSpPr>
          <p:nvPr>
            <p:ph type="title"/>
          </p:nvPr>
        </p:nvSpPr>
        <p:spPr>
          <a:xfrm>
            <a:off x="1812924" y="549275"/>
            <a:ext cx="6138863" cy="685800"/>
          </a:xfrm>
        </p:spPr>
        <p:txBody>
          <a:bodyPr rtlCol="0">
            <a:noAutofit/>
          </a:bodyPr>
          <a:lstStyle/>
          <a:p>
            <a:pPr>
              <a:defRPr/>
            </a:pPr>
            <a:r>
              <a:rPr lang="en-NZ" dirty="0">
                <a:cs typeface="Arial" charset="0"/>
              </a:rPr>
              <a:t>Supplements</a:t>
            </a:r>
            <a:br>
              <a:rPr lang="en-NZ" dirty="0">
                <a:cs typeface="Arial" charset="0"/>
              </a:rPr>
            </a:br>
            <a:r>
              <a:rPr lang="en-NZ" sz="2000" dirty="0">
                <a:cs typeface="Arial" charset="0"/>
              </a:rPr>
              <a:t>not a substitute for good healthy </a:t>
            </a:r>
            <a:r>
              <a:rPr lang="en-NZ" sz="2000" dirty="0" smtClean="0">
                <a:cs typeface="Arial" charset="0"/>
              </a:rPr>
              <a:t>food</a:t>
            </a:r>
          </a:p>
        </p:txBody>
      </p:sp>
      <p:sp>
        <p:nvSpPr>
          <p:cNvPr id="40964" name="Content Placeholder 2"/>
          <p:cNvSpPr>
            <a:spLocks noGrp="1"/>
          </p:cNvSpPr>
          <p:nvPr>
            <p:ph idx="1"/>
          </p:nvPr>
        </p:nvSpPr>
        <p:spPr>
          <a:xfrm>
            <a:off x="323850" y="1341438"/>
            <a:ext cx="7200478" cy="4751387"/>
          </a:xfrm>
        </p:spPr>
        <p:txBody>
          <a:bodyPr>
            <a:normAutofit fontScale="92500" lnSpcReduction="10000"/>
          </a:bodyPr>
          <a:lstStyle/>
          <a:p>
            <a:endParaRPr lang="en-NZ" sz="1200" u="sng" dirty="0" smtClean="0">
              <a:latin typeface="Arial" charset="0"/>
              <a:cs typeface="Arial" charset="0"/>
            </a:endParaRPr>
          </a:p>
          <a:p>
            <a:pPr>
              <a:buFont typeface="Arial" charset="0"/>
              <a:buNone/>
            </a:pPr>
            <a:endParaRPr lang="en-NZ" sz="2800" dirty="0" smtClean="0">
              <a:cs typeface="Arial" charset="0"/>
            </a:endParaRPr>
          </a:p>
          <a:p>
            <a:pPr>
              <a:spcAft>
                <a:spcPts val="600"/>
              </a:spcAft>
              <a:buFont typeface="Arial" charset="0"/>
              <a:buNone/>
            </a:pPr>
            <a:r>
              <a:rPr lang="en-NZ" sz="2400" b="1" dirty="0" smtClean="0">
                <a:cs typeface="Arial" charset="0"/>
              </a:rPr>
              <a:t>Women </a:t>
            </a:r>
            <a:r>
              <a:rPr lang="en-NZ" sz="2400" dirty="0" smtClean="0">
                <a:cs typeface="Arial" charset="0"/>
              </a:rPr>
              <a:t> </a:t>
            </a:r>
            <a:endParaRPr lang="en-NZ" dirty="0" smtClean="0">
              <a:cs typeface="Arial" charset="0"/>
            </a:endParaRPr>
          </a:p>
          <a:p>
            <a:pPr marL="468000" lvl="1" indent="-457200">
              <a:spcAft>
                <a:spcPts val="600"/>
              </a:spcAft>
            </a:pPr>
            <a:r>
              <a:rPr lang="en-NZ" dirty="0">
                <a:cs typeface="Arial" charset="0"/>
              </a:rPr>
              <a:t>800mcg folic acid before conception (&gt;4 weeks) &amp; for first trimester of pregnancy </a:t>
            </a:r>
          </a:p>
          <a:p>
            <a:pPr marL="468000" lvl="1" indent="-457200">
              <a:spcAft>
                <a:spcPts val="600"/>
              </a:spcAft>
            </a:pPr>
            <a:r>
              <a:rPr lang="en-NZ" dirty="0" smtClean="0">
                <a:cs typeface="Arial" charset="0"/>
              </a:rPr>
              <a:t>150mcg iodine  and throughout pregnancy / breastfeeding</a:t>
            </a:r>
          </a:p>
          <a:p>
            <a:pPr marL="468000" lvl="1" indent="-457200">
              <a:spcAft>
                <a:spcPts val="600"/>
              </a:spcAft>
            </a:pPr>
            <a:r>
              <a:rPr lang="en-NZ" b="1" dirty="0" smtClean="0">
                <a:cs typeface="Arial" charset="0"/>
              </a:rPr>
              <a:t>OR</a:t>
            </a:r>
            <a:r>
              <a:rPr lang="en-NZ" dirty="0" smtClean="0">
                <a:cs typeface="Arial" charset="0"/>
              </a:rPr>
              <a:t> combined prenatal supplement with adequate folic acid and iodine</a:t>
            </a:r>
          </a:p>
          <a:p>
            <a:pPr marL="468000" lvl="1" indent="-457200">
              <a:spcAft>
                <a:spcPts val="600"/>
              </a:spcAft>
            </a:pPr>
            <a:r>
              <a:rPr lang="en-NZ" dirty="0" smtClean="0">
                <a:cs typeface="Arial" charset="0"/>
              </a:rPr>
              <a:t>Iron supplement if low iron levels</a:t>
            </a:r>
          </a:p>
          <a:p>
            <a:pPr marL="468000" lvl="1" indent="-457200">
              <a:spcAft>
                <a:spcPts val="600"/>
              </a:spcAft>
            </a:pPr>
            <a:r>
              <a:rPr lang="en-NZ" dirty="0" smtClean="0">
                <a:cs typeface="Arial" charset="0"/>
              </a:rPr>
              <a:t>Omega 3 oils</a:t>
            </a:r>
          </a:p>
          <a:p>
            <a:pPr marL="468000" lvl="1" indent="-457200">
              <a:spcAft>
                <a:spcPts val="600"/>
              </a:spcAft>
            </a:pPr>
            <a:r>
              <a:rPr lang="en-NZ" dirty="0" smtClean="0">
                <a:cs typeface="Arial" charset="0"/>
              </a:rPr>
              <a:t>Vitamin D</a:t>
            </a:r>
          </a:p>
          <a:p>
            <a:pPr lvl="1">
              <a:buFontTx/>
              <a:buNone/>
            </a:pPr>
            <a:endParaRPr lang="en-NZ" dirty="0" smtClean="0">
              <a:latin typeface="Arial" charset="0"/>
              <a:cs typeface="Arial" charset="0"/>
            </a:endParaRPr>
          </a:p>
        </p:txBody>
      </p:sp>
      <p:sp>
        <p:nvSpPr>
          <p:cNvPr id="40965" name="AutoShape 8" descr="data:image/jpeg;base64,/9j/4AAQSkZJRgABAQAAAQABAAD/2wCEAAkGBxAQEBQQEhQSEA8PDw8PDxAPDw8PEA8PFBQWFhQUFBQYHCggGBolHBQUITEhJSkrLi4uFx8zODMsNygtLisBCgoKDg0OGhAQGy0kICYsLCwsLCwsLCwsLCwsLCwsLCwsLCwsLCwsLCwsLCwsLCwsLCwsKywsLCwsLCwsLCwsLP/AABEIAMIBAwMBIgACEQEDEQH/xAAcAAABBQEBAQAAAAAAAAAAAAAAAQIDBQYEBwj/xAA6EAACAQIEBAMGBQEIAwAAAAAAAQIDEQQFITEGEkFRE4GRIjJCYXHRFFKhscHxBxUjYnKi4fBDgpL/xAAaAQEAAwEBAQAAAAAAAAAAAAAAAQIDBAUG/8QAKBEAAgEDAwQDAAIDAAAAAAAAAAECAwQREiExEyJBUQUUYSORMnGB/9oADAMBAAIRAxEAPwD2WwWHAANsFhwgA2wWHAANsFhwgA2wWHAANsFhwADbBYcIAJYSw4ABtgsOAAbYLDgAG8oWHAAMsFh4gA2wthwADLC2HAAMsFh4gA2wthQAG2FFFAJAFEAEAUABBBwgAgCiAAAAAAgoACAKIAAAAAAAAAIKAAgCiAAAAAAAAAAAAAIKAAgoAAAAABKAAAAgAAAAAAgAAAAAAAIKAAgCiNgAII5oTxEAOAb4iDnQA4BOZC3AABG7FZmGaxp7sAs20Jzow+O4ypw+JepWvjynf3l6k4Iyj0rmQtzzujxxTfxL1LPDcW05fEvUYGUbEQo8Pn9OXVFhSzGEuqAOwUjjVT6j7kEigIKAAAABKAAAIAAAIAoACAAXAAQOZCcyAFATmRFXqpJgEeLxsYLVmazLiynT+Jepl+PM/qQvGF7vTQ8wxeKqyd5cz9RlFW2es1+PIX0Z2ZdxFOvqr2PIMtXPOMbPVo9iyLCRp0lZa2RyXdz0Y7cmlGDm9y4pYyVtRzxzOWRDzHkP5Srk7FQidk80aGLPWjkk0zmnCN9Uar5aS5RX6yfB34viW0TzbiviOpUbjFtd2baeXQkiqxfDUJdEddP5Sm+TGVvLweV1qknq239Wc8p2N7mHCHZGazHhyrC9lc64XNOfDMHSkvBTxr/M6KWMktpNeZWYmlOm7NNEUcQb5yUwaihnlaO0n5lxguMa0N9TDU8SddLEInJGD1LLePlopO31NhlfFdOp8S9TwTmTH0MdUpO8ZNeZITZ9OYbGRmtGdR4hwpxtJSUKjs/3PXMozGNWKae5BonkswACCSUAAAAAbUdkAJOokcdbHJHDjsU72RXSk3uebc36pvTE6IUc7stJ5miJ5mcCiiKvUjE89/IVmbqjEsnmTGf3mzP1sfroMjjijurh+TX6v4aWOYsbWxjkrFNTx0epMsbTfUrK7rryVdul4OHH5TGrK7sytrcLU30Ro+ZPYc5GKuanOR016MhHhuFOXNbYvcFjEvY7aDcyr6Gdr4hxd0w6s58l400bCdTQ55TM7hs7toyzoZhCXUya3L6Gjs5mKtRiaY+SsiunYgfGZNBnJzBOsUwxg6KkkQywkJrVCJ3QsZ2La2iNJRZrwxSqX0Ric44LcbuCPVrkM4J7nZQvZwfJlKjF8ngeNyurSeqdjjjVaPcM3yWnUT0R5pxFw3Km3KK0PZt76NTZ8nJUoOO6KKnjGO/FXOGUWnZipHoHPgsPxVtU9Ueu/wBl+fOpFRb1Wh4tGJ6f/ZXg5KXN0bJIPdIT0QENL3V9AILlgAAAIR11oSkNeVkAZnG1bTZD4qtcXMYqU9GQqkfM11mqz1KUO1ZIa2Jk/dOKom9yz8E48ZOFPVszOqGFsjkdCxFWqwj11IMTmDlolZHFKPffuSbY9klapJ7aJkUYyTvdkibsNnUsQC4ynG30ZZVKmhiZ4x09Uanh2jOceefUq6e5zVI4eSHGYSpU905Fw3UlubKMFsiWjGxaNNIy14MSuD292T0eE7PST9TYNCKy1L6B1WUVLJJQ63O1Zfpqd0q3Qb4hGiHgjVJnA8EhJ5eiwlD9SKXa9yHBeSVI5XglYjWXosaaS3H8l/oOkn4I1YKuWFsI8KWU6SI7dCOkl4J1JlbPBsq81ynni9OhpqkEkctd6WJUFF5J2Z4VxPkc6U3JRdvkZ6MT3bNMNTqXjJJ3MlU4PjKbcVoz27S66na+TjuLbT3Lgx+TZa6kl2ue18HZfGlFaWKHJ+GfDextMvwzikd5x4L+NXQQgjB2AgkvAFKvOMz8JcsdZv8AQpUqRpx1SLQg5vCOvE4qMFrv2KfE4mVT5LsjkjVk9W/XcbKr28zxq15Kptwjvp26j+sJUhs5qK1siHE4+MFdv6alBi8ZOtdbRXbS5xt+jqjBvk78Xmq1jDWXfoilrRbfM3d/oO5ktNgqbabEGqxHgiVPqxlR6DVWv0EqIYLedwi2iOvK4+Zy4ioMFonHiaqU4325lc9JwUo+HHl25UeVYvDzm1bozV5NmUqUVGWtlY2qRcIJ+zCffJ48GxhPqSvEpa9Clhm0H8iyy6HjX5Wmoq7b2RjF+jKUcbs6JYhS2CM421ZX4qoqb5b3a7bHHPENnRClOW5k5RRbufYfCuUPiMLy+fkzVWsvZR1V6L6o+bVEaqpLbUp4V6kerHrF339SsraS3RKqR4ZYuo27dDojUsVyxDfW5D+Oj32Od9r3NlHUti4c1uQTmyunjo90Mq5hFfErkuSZKpss41CHEVUV8cyh1ZHVx9PvcjKwW0PIY2kpM7uH8NzN36FBiMdKT00Rq+FI+zc67GP8uTO6eKWC2hg12OiFBImih6R7Z5JH4YE1gAJcXWVODk+iMnUxHNeUtW2WfF9aSpRjHRykvRGUVV+R4vyNVuej0elaU+3UXEKt/sQY6uoRcmzkhiLLR/wUmc4xycYX3d2jh52OtQ3GVcU6jc5L2F7q307jvE0bWi0sQxl32tawxzu2lt0JxsW5H1JqVxrqaW9SfC4ecnaKv3fQtaGQX1m/KOn6l4UZT4KTrRhyUNgnFmoWVU4/CvO7GzwEPyR9DoVnL2jD7kfRlqkDhxdRLQ2FTL6b05fRtFXjeGqU9VKcH87Tj9yVatMt9uLRV5fNWJrXZ00clnS7SXeP2G1qPKy11FuC/BQktT/Ridk79C4yDMPw+Hqc7aqVKm1nZQS0/dlZRhzSUXpzNK++7IsxzCUZuEFzRg+W8nq0uxwUopy3Nau6wd881VrpX+YynmkX282ypljra2Xtavoc06lOr7rSn+XaXknuempNeNvw5dCZrKVZS/qdsKJ59HEVaDum2k9U90anKuI4TtzaP56G9OcZGc6biXUqZDUpHRHFQktLAy7iZHHGLWzDE4SFTW3LPuuv1XUlqRCjK7szlrwyi8JOL2KCth5Qk4yVu3ZruhqpmwqZT41Jp+9HWLMpXpyhJwlo0edKOk76dXX/ALIpRQ1RJFa1uoyTIRoFtTdcMaU0YWlq7G2yaXLBI9Swi8tnFePtwaOLHo5KUzpiz0zzR4ogAFHxnJrk7Xf7GWnJrbTvfc1/F1LmpKX5XfyMVWb6a6ani3sP5Wz07WXYkS1Kmn0M1i6t6spL4dC+Tflb9TO1U1OSe12cqjudUXsTPEXste7OzI8N4tWzvbfTey6L9NSupw102tua/g3DpuUuukV9N2TCGqaiRUnog2i5w2CUVZez9NLHdGikrfySKBNGCa/4PYhFJYR5MpZOWVJEEsPfods6JDOlbUsypxVKC2sc1TDltGlc561KxRonJUyilo9DmqYCNa8L8s37k+l+z+RY1oE+XYJ1VJbWs19TGonjY0hLBg8ZDEYWpyzg04SW2u3VEeNhyyd9m73731PSM0yvngp2u0uWSeu3VGWzzLvYUlqrWON01KLa5OyFfLWTMVqfMrGerwq03quZX0a3NE00xk7PdEU6rhsbSgpHBgc2TtGpaSVlaatLykWMssp1VzUpOMuzdvRlRjsuTd4uzIMNiqtJ2/jodacZ7oxalEunUxeHeqcod12LTAZ+no20+z0Icuz+nJWnpbvqjqqYTCV9lHm7xfL+xbuXDMnh8ouaGLjNdH81uWWWYF1aiS2vdtmPp5NUpv8Aw6rS6KpG6/8AqP2Nfwp4qqRjO2+61T8w5eGZTWFsayrheRpx2Wj+aMbxrgXGEqsFedNXst5Q3a+q39Tf4ley32RmcyqqVl37nHdNU3hk27eco8o/vCrLanL0JaNPFVH7rSZ6VQyunZPlWqvsdcMuitkj0KdnTxk0ldyMXlGS1E7yNdgsM0kWFPCpdDohRsdkIKCwjkqVHLkZRgdEQUB6RYyAAAATGUlOLi9bow2Y5fOlJ6Nx6NG7qMq8xqpJ3VzCtQjUW5tSqODMLKRU16Kc7s6OIK9RSbgrWKGedSWlSDTXVHmTt5J7bnowqJotIrexb8M5l4NZXf8Ahu6l/lfR/QyFfOodL37JEuT1a0qqly2p7ST+JMrTpzT1Y4Jm4tYbPaXrqtmEZW1MhlOcyw7VKrd0f/HPd0/8su67M1dKtGaummnqmtUz0YTUllHnzg4s6bqRDV10HQQriXbMyOnoR1dSWemhFONyuScHFKldl5ktDlTOGlQLzB0+WJRLLKyEnTVpLo9TL4mjG7py92abX1W/3LzPKklGKi7OUktOxRZv7NSkr+1f+NTilPRV/OP7NqayjGZxlkqcn2ez7lTJd0b/ABNPm0auijx2Rt3cNV26lq1th5idVK4WMSMxVpX1X3EpYZPdX8juqYKUXs/oyelR+Ry7o6dSwVFbKISV1dfTQro5TVpvmpze5rJ0tCCFL92XVaaKaIshyzHYmKs1exvuEKFSUuedklraxQZXhOZmvq1Y4alGKftyV7LdFuq+WclSOdkWuPqNRajJJ220/kxWIjOrVUIvSUtbJp2vr8th9bGc7u7zk9op6t9y0yLLZQbq1NJNWjBfBH7mdOk7mqttiU+jF+y1p0UkktkkiWMB8bDrn0JwZEURyQlxbgBYABIAUAAAjmcGKpXLFojlTARmcXlUZdCnxPDMJdDcSpEUqKKOCZoqjRhKfCdNO/L+hZ4bJow6GjlSIpxK9NE9Rsz+ZZd7N0r90UNLMMRhHeN6lPrC9pR+nR/93NnXg2VmJy1T+T/c5KtKUXqh/RvTqRa0yH5ZxdRmkpPkl1UvZf6l5RzSlLaS9TIVOGnUvy2uuklv5lZPKqlKVnzR/wBLdjPryX+SLdKLeEehyxkPzL1RFPMqS+Jep594EvzS37ststwabV9b23dzN3WeC7t0llm2yqr40tF7K1bL+Wi+i2OXKsKqdNJbtXZ1TkludsFiGZeThk8vYrVhJSl4k3qlt0WrZn6klXxit7tK+vQ7OJ+IY04OnSalUas5fDBfcqeG4tQc9fa6v4u5wKmqlRRjuvLOiOYxcn/wvHg0xqwdiSnNkyqM9dxTObJxVstp1F7cU/nszinw5D4Xb5SX8ovVIddGUreMuUWVSS4ZmKvDtS2ii/8A2scceGK/5V5SizZOaF5l3MHZQZormaKLL8jrQ/LDvJtTl5I6K2Txfvzl838T+xaSqfM5a1bzJ+nAjqyZBhKNGl7iS7yesn5k7xSRX1m3svQSnRZ004aVhFZb7sso4m50U5nHQpM7KcDUzZMmKhqQ4ECgIAAAAADrCNDhGARtEcoEzGsAglTGSpHRJkbYBD4KYjwaJ0P5irROTj/CL+mjI8RlUam7a7M77iKZlOkpLDLRm1wZbHcOuL0lHXa+nN9PmPwOS1E0+eMbPZ3uvqaeXLJWaTT6NJkM8FRl70P90vucTs98pnR9luOGWGEc3BLmi2tG4ozGcY2rOo6a5pWdrRX8IusLhKFN3hHlf+qf3Oh1YRWiUfoki87ZzSUmYxnh5SM3g8lk1zVYqKfR6yf2LOMYq0UkktFboiLG4qXkcX4u31NqMI01iKEnKW7LZJDrlTHFtnRSrNnUmZ4O8RsihIkTJIGhceJYAbcXwxbDkAM8BD4UkOiySIAkYj0gSFABDhtxUwBQEFuAFhBQAJBrAABoggADWRsAABgAACDJCgQwRTHJgBXwBs2clZsAMy6K6tJnIn+4ASi7OyijvpABqjJnRTJQAkgWLHoAAFAAAAdEAAJEOAAAQoAAIAAAAABIP//Z"/>
          <p:cNvSpPr>
            <a:spLocks noChangeAspect="1" noChangeArrowheads="1"/>
          </p:cNvSpPr>
          <p:nvPr/>
        </p:nvSpPr>
        <p:spPr bwMode="auto">
          <a:xfrm>
            <a:off x="0" y="-1058863"/>
            <a:ext cx="2960688" cy="2217738"/>
          </a:xfrm>
          <a:prstGeom prst="rect">
            <a:avLst/>
          </a:prstGeom>
          <a:noFill/>
          <a:ln w="9525">
            <a:noFill/>
            <a:miter lim="800000"/>
            <a:headEnd/>
            <a:tailEnd/>
          </a:ln>
        </p:spPr>
        <p:txBody>
          <a:bodyPr/>
          <a:lstStyle/>
          <a:p>
            <a:endParaRPr lang="en-NZ">
              <a:latin typeface="Calibri" pitchFamily="34" charset="0"/>
            </a:endParaRPr>
          </a:p>
        </p:txBody>
      </p:sp>
      <p:sp>
        <p:nvSpPr>
          <p:cNvPr id="40966" name="AutoShape 10" descr="data:image/jpeg;base64,/9j/4AAQSkZJRgABAQAAAQABAAD/2wCEAAkGBxAQEBQQEhQSEA8PDw8PDxAPDw8PEA8PFBQWFhQUFBQYHCggGBolHBQUITEhJSkrLi4uFx8zODMsNygtLisBCgoKDg0OGhAQGy0kICYsLCwsLCwsLCwsLCwsLCwsLCwsLCwsLCwsLCwsLCwsLCwsLCwsKywsLCwsLCwsLCwsLP/AABEIAMIBAwMBIgACEQEDEQH/xAAcAAABBQEBAQAAAAAAAAAAAAAAAQIDBQYEBwj/xAA6EAACAQIEBAMGBQEIAwAAAAAAAQIDEQQFITEGEkFRE4GRIjJCYXHRFFKhscHxBxUjYnKi4fBDgpL/xAAaAQEAAwEBAQAAAAAAAAAAAAAAAQIDBAUG/8QAKBEAAgEDAwQDAAIDAAAAAAAAAAECAwQREiExEyJBUQUUYSORMnGB/9oADAMBAAIRAxEAPwD2WwWHAANsFhwgA2wWHAANsFhwgA2wWHAANsFhwADbBYcIAJYSw4ABtgsOAAbYLDgAG8oWHAAMsFh4gA2wthwADLC2HAAMsFh4gA2wthQAG2FFFAJAFEAEAUABBBwgAgCiAAAAAAgoACAKIAAAAAAAAAIKAAgCiAAAAAAAAAAAAAIKAAgoAAAAABKAAAAgAAAAAAgAAAAAAAIKAAgCiNgAII5oTxEAOAb4iDnQA4BOZC3AABG7FZmGaxp7sAs20Jzow+O4ypw+JepWvjynf3l6k4Iyj0rmQtzzujxxTfxL1LPDcW05fEvUYGUbEQo8Pn9OXVFhSzGEuqAOwUjjVT6j7kEigIKAAAABKAAAIAAAIAoACAAXAAQOZCcyAFATmRFXqpJgEeLxsYLVmazLiynT+Jepl+PM/qQvGF7vTQ8wxeKqyd5cz9RlFW2es1+PIX0Z2ZdxFOvqr2PIMtXPOMbPVo9iyLCRp0lZa2RyXdz0Y7cmlGDm9y4pYyVtRzxzOWRDzHkP5Srk7FQidk80aGLPWjkk0zmnCN9Uar5aS5RX6yfB34viW0TzbiviOpUbjFtd2baeXQkiqxfDUJdEddP5Sm+TGVvLweV1qknq239Wc8p2N7mHCHZGazHhyrC9lc64XNOfDMHSkvBTxr/M6KWMktpNeZWYmlOm7NNEUcQb5yUwaihnlaO0n5lxguMa0N9TDU8SddLEInJGD1LLePlopO31NhlfFdOp8S9TwTmTH0MdUpO8ZNeZITZ9OYbGRmtGdR4hwpxtJSUKjs/3PXMozGNWKae5BonkswACCSUAAAAAbUdkAJOokcdbHJHDjsU72RXSk3uebc36pvTE6IUc7stJ5miJ5mcCiiKvUjE89/IVmbqjEsnmTGf3mzP1sfroMjjijurh+TX6v4aWOYsbWxjkrFNTx0epMsbTfUrK7rryVdul4OHH5TGrK7sytrcLU30Ro+ZPYc5GKuanOR016MhHhuFOXNbYvcFjEvY7aDcyr6Gdr4hxd0w6s58l400bCdTQ55TM7hs7toyzoZhCXUya3L6Gjs5mKtRiaY+SsiunYgfGZNBnJzBOsUwxg6KkkQywkJrVCJ3QsZ2La2iNJRZrwxSqX0Ric44LcbuCPVrkM4J7nZQvZwfJlKjF8ngeNyurSeqdjjjVaPcM3yWnUT0R5pxFw3Km3KK0PZt76NTZ8nJUoOO6KKnjGO/FXOGUWnZipHoHPgsPxVtU9Ueu/wBl+fOpFRb1Wh4tGJ6f/ZXg5KXN0bJIPdIT0QENL3V9AILlgAAAIR11oSkNeVkAZnG1bTZD4qtcXMYqU9GQqkfM11mqz1KUO1ZIa2Jk/dOKom9yz8E48ZOFPVszOqGFsjkdCxFWqwj11IMTmDlolZHFKPffuSbY9klapJ7aJkUYyTvdkibsNnUsQC4ynG30ZZVKmhiZ4x09Uanh2jOceefUq6e5zVI4eSHGYSpU905Fw3UlubKMFsiWjGxaNNIy14MSuD292T0eE7PST9TYNCKy1L6B1WUVLJJQ63O1Zfpqd0q3Qb4hGiHgjVJnA8EhJ5eiwlD9SKXa9yHBeSVI5XglYjWXosaaS3H8l/oOkn4I1YKuWFsI8KWU6SI7dCOkl4J1JlbPBsq81ynni9OhpqkEkctd6WJUFF5J2Z4VxPkc6U3JRdvkZ6MT3bNMNTqXjJJ3MlU4PjKbcVoz27S66na+TjuLbT3Lgx+TZa6kl2ue18HZfGlFaWKHJ+GfDextMvwzikd5x4L+NXQQgjB2AgkvAFKvOMz8JcsdZv8AQpUqRpx1SLQg5vCOvE4qMFrv2KfE4mVT5LsjkjVk9W/XcbKr28zxq15Kptwjvp26j+sJUhs5qK1siHE4+MFdv6alBi8ZOtdbRXbS5xt+jqjBvk78Xmq1jDWXfoilrRbfM3d/oO5ktNgqbabEGqxHgiVPqxlR6DVWv0EqIYLedwi2iOvK4+Zy4ioMFonHiaqU4325lc9JwUo+HHl25UeVYvDzm1bozV5NmUqUVGWtlY2qRcIJ+zCffJ48GxhPqSvEpa9Clhm0H8iyy6HjX5Wmoq7b2RjF+jKUcbs6JYhS2CM421ZX4qoqb5b3a7bHHPENnRClOW5k5RRbufYfCuUPiMLy+fkzVWsvZR1V6L6o+bVEaqpLbUp4V6kerHrF339SsraS3RKqR4ZYuo27dDojUsVyxDfW5D+Oj32Od9r3NlHUti4c1uQTmyunjo90Mq5hFfErkuSZKpss41CHEVUV8cyh1ZHVx9PvcjKwW0PIY2kpM7uH8NzN36FBiMdKT00Rq+FI+zc67GP8uTO6eKWC2hg12OiFBImih6R7Z5JH4YE1gAJcXWVODk+iMnUxHNeUtW2WfF9aSpRjHRykvRGUVV+R4vyNVuej0elaU+3UXEKt/sQY6uoRcmzkhiLLR/wUmc4xycYX3d2jh52OtQ3GVcU6jc5L2F7q307jvE0bWi0sQxl32tawxzu2lt0JxsW5H1JqVxrqaW9SfC4ecnaKv3fQtaGQX1m/KOn6l4UZT4KTrRhyUNgnFmoWVU4/CvO7GzwEPyR9DoVnL2jD7kfRlqkDhxdRLQ2FTL6b05fRtFXjeGqU9VKcH87Tj9yVatMt9uLRV5fNWJrXZ00clnS7SXeP2G1qPKy11FuC/BQktT/Ridk79C4yDMPw+Hqc7aqVKm1nZQS0/dlZRhzSUXpzNK++7IsxzCUZuEFzRg+W8nq0uxwUopy3Nau6wd881VrpX+YynmkX282ypljra2Xtavoc06lOr7rSn+XaXknuempNeNvw5dCZrKVZS/qdsKJ59HEVaDum2k9U90anKuI4TtzaP56G9OcZGc6biXUqZDUpHRHFQktLAy7iZHHGLWzDE4SFTW3LPuuv1XUlqRCjK7szlrwyi8JOL2KCth5Qk4yVu3ZruhqpmwqZT41Jp+9HWLMpXpyhJwlo0edKOk76dXX/ALIpRQ1RJFa1uoyTIRoFtTdcMaU0YWlq7G2yaXLBI9Swi8tnFePtwaOLHo5KUzpiz0zzR4ogAFHxnJrk7Xf7GWnJrbTvfc1/F1LmpKX5XfyMVWb6a6ani3sP5Wz07WXYkS1Kmn0M1i6t6spL4dC+Tflb9TO1U1OSe12cqjudUXsTPEXste7OzI8N4tWzvbfTey6L9NSupw102tua/g3DpuUuukV9N2TCGqaiRUnog2i5w2CUVZez9NLHdGikrfySKBNGCa/4PYhFJYR5MpZOWVJEEsPfods6JDOlbUsypxVKC2sc1TDltGlc561KxRonJUyilo9DmqYCNa8L8s37k+l+z+RY1oE+XYJ1VJbWs19TGonjY0hLBg8ZDEYWpyzg04SW2u3VEeNhyyd9m73731PSM0yvngp2u0uWSeu3VGWzzLvYUlqrWON01KLa5OyFfLWTMVqfMrGerwq03quZX0a3NE00xk7PdEU6rhsbSgpHBgc2TtGpaSVlaatLykWMssp1VzUpOMuzdvRlRjsuTd4uzIMNiqtJ2/jodacZ7oxalEunUxeHeqcod12LTAZ+no20+z0Icuz+nJWnpbvqjqqYTCV9lHm7xfL+xbuXDMnh8ouaGLjNdH81uWWWYF1aiS2vdtmPp5NUpv8Aw6rS6KpG6/8AqP2Nfwp4qqRjO2+61T8w5eGZTWFsayrheRpx2Wj+aMbxrgXGEqsFedNXst5Q3a+q39Tf4ley32RmcyqqVl37nHdNU3hk27eco8o/vCrLanL0JaNPFVH7rSZ6VQyunZPlWqvsdcMuitkj0KdnTxk0ldyMXlGS1E7yNdgsM0kWFPCpdDohRsdkIKCwjkqVHLkZRgdEQUB6RYyAAAATGUlOLi9bow2Y5fOlJ6Nx6NG7qMq8xqpJ3VzCtQjUW5tSqODMLKRU16Kc7s6OIK9RSbgrWKGedSWlSDTXVHmTt5J7bnowqJotIrexb8M5l4NZXf8Ahu6l/lfR/QyFfOodL37JEuT1a0qqly2p7ST+JMrTpzT1Y4Jm4tYbPaXrqtmEZW1MhlOcyw7VKrd0f/HPd0/8su67M1dKtGaummnqmtUz0YTUllHnzg4s6bqRDV10HQQriXbMyOnoR1dSWemhFONyuScHFKldl5ktDlTOGlQLzB0+WJRLLKyEnTVpLo9TL4mjG7py92abX1W/3LzPKklGKi7OUktOxRZv7NSkr+1f+NTilPRV/OP7NqayjGZxlkqcn2ez7lTJd0b/ABNPm0auijx2Rt3cNV26lq1th5idVK4WMSMxVpX1X3EpYZPdX8juqYKUXs/oyelR+Ry7o6dSwVFbKISV1dfTQro5TVpvmpze5rJ0tCCFL92XVaaKaIshyzHYmKs1exvuEKFSUuedklraxQZXhOZmvq1Y4alGKftyV7LdFuq+WclSOdkWuPqNRajJJ220/kxWIjOrVUIvSUtbJp2vr8th9bGc7u7zk9op6t9y0yLLZQbq1NJNWjBfBH7mdOk7mqttiU+jF+y1p0UkktkkiWMB8bDrn0JwZEURyQlxbgBYABIAUAAAjmcGKpXLFojlTARmcXlUZdCnxPDMJdDcSpEUqKKOCZoqjRhKfCdNO/L+hZ4bJow6GjlSIpxK9NE9Rsz+ZZd7N0r90UNLMMRhHeN6lPrC9pR+nR/93NnXg2VmJy1T+T/c5KtKUXqh/RvTqRa0yH5ZxdRmkpPkl1UvZf6l5RzSlLaS9TIVOGnUvy2uuklv5lZPKqlKVnzR/wBLdjPryX+SLdKLeEehyxkPzL1RFPMqS+Jep594EvzS37ststwabV9b23dzN3WeC7t0llm2yqr40tF7K1bL+Wi+i2OXKsKqdNJbtXZ1TkludsFiGZeThk8vYrVhJSl4k3qlt0WrZn6klXxit7tK+vQ7OJ+IY04OnSalUas5fDBfcqeG4tQc9fa6v4u5wKmqlRRjuvLOiOYxcn/wvHg0xqwdiSnNkyqM9dxTObJxVstp1F7cU/nszinw5D4Xb5SX8ovVIddGUreMuUWVSS4ZmKvDtS2ii/8A2scceGK/5V5SizZOaF5l3MHZQZormaKLL8jrQ/LDvJtTl5I6K2Txfvzl838T+xaSqfM5a1bzJ+nAjqyZBhKNGl7iS7yesn5k7xSRX1m3svQSnRZ004aVhFZb7sso4m50U5nHQpM7KcDUzZMmKhqQ4ECgIAAAAADrCNDhGARtEcoEzGsAglTGSpHRJkbYBD4KYjwaJ0P5irROTj/CL+mjI8RlUam7a7M77iKZlOkpLDLRm1wZbHcOuL0lHXa+nN9PmPwOS1E0+eMbPZ3uvqaeXLJWaTT6NJkM8FRl70P90vucTs98pnR9luOGWGEc3BLmi2tG4ozGcY2rOo6a5pWdrRX8IusLhKFN3hHlf+qf3Oh1YRWiUfoki87ZzSUmYxnh5SM3g8lk1zVYqKfR6yf2LOMYq0UkktFboiLG4qXkcX4u31NqMI01iKEnKW7LZJDrlTHFtnRSrNnUmZ4O8RsihIkTJIGhceJYAbcXwxbDkAM8BD4UkOiySIAkYj0gSFABDhtxUwBQEFuAFhBQAJBrAABoggADWRsAABgAACDJCgQwRTHJgBXwBs2clZsAMy6K6tJnIn+4ASi7OyijvpABqjJnRTJQAkgWLHoAAFAAAAdEAAJEOAAAQoAAIAAAAABIP//Z"/>
          <p:cNvSpPr>
            <a:spLocks noChangeAspect="1" noChangeArrowheads="1"/>
          </p:cNvSpPr>
          <p:nvPr/>
        </p:nvSpPr>
        <p:spPr bwMode="auto">
          <a:xfrm>
            <a:off x="0" y="-1058863"/>
            <a:ext cx="2960688" cy="2217738"/>
          </a:xfrm>
          <a:prstGeom prst="rect">
            <a:avLst/>
          </a:prstGeom>
          <a:noFill/>
          <a:ln w="9525">
            <a:noFill/>
            <a:miter lim="800000"/>
            <a:headEnd/>
            <a:tailEnd/>
          </a:ln>
        </p:spPr>
        <p:txBody>
          <a:bodyPr/>
          <a:lstStyle/>
          <a:p>
            <a:endParaRPr lang="en-NZ">
              <a:latin typeface="Calibri" pitchFamily="34" charset="0"/>
            </a:endParaRPr>
          </a:p>
        </p:txBody>
      </p:sp>
      <p:sp>
        <p:nvSpPr>
          <p:cNvPr id="40967" name="AutoShape 12" descr="data:image/jpeg;base64,/9j/4AAQSkZJRgABAQAAAQABAAD/2wCEAAkGBxAQEBQQEhQSEA8PDw8PDxAPDw8PEA8PFBQWFhQUFBQYHCggGBolHBQUITEhJSkrLi4uFx8zODMsNygtLisBCgoKDg0OGhAQGy0kICYsLCwsLCwsLCwsLCwsLCwsLCwsLCwsLCwsLCwsLCwsLCwsLCwsKywsLCwsLCwsLCwsLP/AABEIAMIBAwMBIgACEQEDEQH/xAAcAAABBQEBAQAAAAAAAAAAAAAAAQIDBQYEBwj/xAA6EAACAQIEBAMGBQEIAwAAAAAAAQIDEQQFITEGEkFRE4GRIjJCYXHRFFKhscHxBxUjYnKi4fBDgpL/xAAaAQEAAwEBAQAAAAAAAAAAAAAAAQIDBAUG/8QAKBEAAgEDAwQDAAIDAAAAAAAAAAECAwQREiExEyJBUQUUYSORMnGB/9oADAMBAAIRAxEAPwD2WwWHAANsFhwgA2wWHAANsFhwgA2wWHAANsFhwADbBYcIAJYSw4ABtgsOAAbYLDgAG8oWHAAMsFh4gA2wthwADLC2HAAMsFh4gA2wthQAG2FFFAJAFEAEAUABBBwgAgCiAAAAAAgoACAKIAAAAAAAAAIKAAgCiAAAAAAAAAAAAAIKAAgoAAAAABKAAAAgAAAAAAgAAAAAAAIKAAgCiNgAII5oTxEAOAb4iDnQA4BOZC3AABG7FZmGaxp7sAs20Jzow+O4ypw+JepWvjynf3l6k4Iyj0rmQtzzujxxTfxL1LPDcW05fEvUYGUbEQo8Pn9OXVFhSzGEuqAOwUjjVT6j7kEigIKAAAABKAAAIAAAIAoACAAXAAQOZCcyAFATmRFXqpJgEeLxsYLVmazLiynT+Jepl+PM/qQvGF7vTQ8wxeKqyd5cz9RlFW2es1+PIX0Z2ZdxFOvqr2PIMtXPOMbPVo9iyLCRp0lZa2RyXdz0Y7cmlGDm9y4pYyVtRzxzOWRDzHkP5Srk7FQidk80aGLPWjkk0zmnCN9Uar5aS5RX6yfB34viW0TzbiviOpUbjFtd2baeXQkiqxfDUJdEddP5Sm+TGVvLweV1qknq239Wc8p2N7mHCHZGazHhyrC9lc64XNOfDMHSkvBTxr/M6KWMktpNeZWYmlOm7NNEUcQb5yUwaihnlaO0n5lxguMa0N9TDU8SddLEInJGD1LLePlopO31NhlfFdOp8S9TwTmTH0MdUpO8ZNeZITZ9OYbGRmtGdR4hwpxtJSUKjs/3PXMozGNWKae5BonkswACCSUAAAAAbUdkAJOokcdbHJHDjsU72RXSk3uebc36pvTE6IUc7stJ5miJ5mcCiiKvUjE89/IVmbqjEsnmTGf3mzP1sfroMjjijurh+TX6v4aWOYsbWxjkrFNTx0epMsbTfUrK7rryVdul4OHH5TGrK7sytrcLU30Ro+ZPYc5GKuanOR016MhHhuFOXNbYvcFjEvY7aDcyr6Gdr4hxd0w6s58l400bCdTQ55TM7hs7toyzoZhCXUya3L6Gjs5mKtRiaY+SsiunYgfGZNBnJzBOsUwxg6KkkQywkJrVCJ3QsZ2La2iNJRZrwxSqX0Ric44LcbuCPVrkM4J7nZQvZwfJlKjF8ngeNyurSeqdjjjVaPcM3yWnUT0R5pxFw3Km3KK0PZt76NTZ8nJUoOO6KKnjGO/FXOGUWnZipHoHPgsPxVtU9Ueu/wBl+fOpFRb1Wh4tGJ6f/ZXg5KXN0bJIPdIT0QENL3V9AILlgAAAIR11oSkNeVkAZnG1bTZD4qtcXMYqU9GQqkfM11mqz1KUO1ZIa2Jk/dOKom9yz8E48ZOFPVszOqGFsjkdCxFWqwj11IMTmDlolZHFKPffuSbY9klapJ7aJkUYyTvdkibsNnUsQC4ynG30ZZVKmhiZ4x09Uanh2jOceefUq6e5zVI4eSHGYSpU905Fw3UlubKMFsiWjGxaNNIy14MSuD292T0eE7PST9TYNCKy1L6B1WUVLJJQ63O1Zfpqd0q3Qb4hGiHgjVJnA8EhJ5eiwlD9SKXa9yHBeSVI5XglYjWXosaaS3H8l/oOkn4I1YKuWFsI8KWU6SI7dCOkl4J1JlbPBsq81ynni9OhpqkEkctd6WJUFF5J2Z4VxPkc6U3JRdvkZ6MT3bNMNTqXjJJ3MlU4PjKbcVoz27S66na+TjuLbT3Lgx+TZa6kl2ue18HZfGlFaWKHJ+GfDextMvwzikd5x4L+NXQQgjB2AgkvAFKvOMz8JcsdZv8AQpUqRpx1SLQg5vCOvE4qMFrv2KfE4mVT5LsjkjVk9W/XcbKr28zxq15Kptwjvp26j+sJUhs5qK1siHE4+MFdv6alBi8ZOtdbRXbS5xt+jqjBvk78Xmq1jDWXfoilrRbfM3d/oO5ktNgqbabEGqxHgiVPqxlR6DVWv0EqIYLedwi2iOvK4+Zy4ioMFonHiaqU4325lc9JwUo+HHl25UeVYvDzm1bozV5NmUqUVGWtlY2qRcIJ+zCffJ48GxhPqSvEpa9Clhm0H8iyy6HjX5Wmoq7b2RjF+jKUcbs6JYhS2CM421ZX4qoqb5b3a7bHHPENnRClOW5k5RRbufYfCuUPiMLy+fkzVWsvZR1V6L6o+bVEaqpLbUp4V6kerHrF339SsraS3RKqR4ZYuo27dDojUsVyxDfW5D+Oj32Od9r3NlHUti4c1uQTmyunjo90Mq5hFfErkuSZKpss41CHEVUV8cyh1ZHVx9PvcjKwW0PIY2kpM7uH8NzN36FBiMdKT00Rq+FI+zc67GP8uTO6eKWC2hg12OiFBImih6R7Z5JH4YE1gAJcXWVODk+iMnUxHNeUtW2WfF9aSpRjHRykvRGUVV+R4vyNVuej0elaU+3UXEKt/sQY6uoRcmzkhiLLR/wUmc4xycYX3d2jh52OtQ3GVcU6jc5L2F7q307jvE0bWi0sQxl32tawxzu2lt0JxsW5H1JqVxrqaW9SfC4ecnaKv3fQtaGQX1m/KOn6l4UZT4KTrRhyUNgnFmoWVU4/CvO7GzwEPyR9DoVnL2jD7kfRlqkDhxdRLQ2FTL6b05fRtFXjeGqU9VKcH87Tj9yVatMt9uLRV5fNWJrXZ00clnS7SXeP2G1qPKy11FuC/BQktT/Ridk79C4yDMPw+Hqc7aqVKm1nZQS0/dlZRhzSUXpzNK++7IsxzCUZuEFzRg+W8nq0uxwUopy3Nau6wd881VrpX+YynmkX282ypljra2Xtavoc06lOr7rSn+XaXknuempNeNvw5dCZrKVZS/qdsKJ59HEVaDum2k9U90anKuI4TtzaP56G9OcZGc6biXUqZDUpHRHFQktLAy7iZHHGLWzDE4SFTW3LPuuv1XUlqRCjK7szlrwyi8JOL2KCth5Qk4yVu3ZruhqpmwqZT41Jp+9HWLMpXpyhJwlo0edKOk76dXX/ALIpRQ1RJFa1uoyTIRoFtTdcMaU0YWlq7G2yaXLBI9Swi8tnFePtwaOLHo5KUzpiz0zzR4ogAFHxnJrk7Xf7GWnJrbTvfc1/F1LmpKX5XfyMVWb6a6ani3sP5Wz07WXYkS1Kmn0M1i6t6spL4dC+Tflb9TO1U1OSe12cqjudUXsTPEXste7OzI8N4tWzvbfTey6L9NSupw102tua/g3DpuUuukV9N2TCGqaiRUnog2i5w2CUVZez9NLHdGikrfySKBNGCa/4PYhFJYR5MpZOWVJEEsPfods6JDOlbUsypxVKC2sc1TDltGlc561KxRonJUyilo9DmqYCNa8L8s37k+l+z+RY1oE+XYJ1VJbWs19TGonjY0hLBg8ZDEYWpyzg04SW2u3VEeNhyyd9m73731PSM0yvngp2u0uWSeu3VGWzzLvYUlqrWON01KLa5OyFfLWTMVqfMrGerwq03quZX0a3NE00xk7PdEU6rhsbSgpHBgc2TtGpaSVlaatLykWMssp1VzUpOMuzdvRlRjsuTd4uzIMNiqtJ2/jodacZ7oxalEunUxeHeqcod12LTAZ+no20+z0Icuz+nJWnpbvqjqqYTCV9lHm7xfL+xbuXDMnh8ouaGLjNdH81uWWWYF1aiS2vdtmPp5NUpv8Aw6rS6KpG6/8AqP2Nfwp4qqRjO2+61T8w5eGZTWFsayrheRpx2Wj+aMbxrgXGEqsFedNXst5Q3a+q39Tf4ley32RmcyqqVl37nHdNU3hk27eco8o/vCrLanL0JaNPFVH7rSZ6VQyunZPlWqvsdcMuitkj0KdnTxk0ldyMXlGS1E7yNdgsM0kWFPCpdDohRsdkIKCwjkqVHLkZRgdEQUB6RYyAAAATGUlOLi9bow2Y5fOlJ6Nx6NG7qMq8xqpJ3VzCtQjUW5tSqODMLKRU16Kc7s6OIK9RSbgrWKGedSWlSDTXVHmTt5J7bnowqJotIrexb8M5l4NZXf8Ahu6l/lfR/QyFfOodL37JEuT1a0qqly2p7ST+JMrTpzT1Y4Jm4tYbPaXrqtmEZW1MhlOcyw7VKrd0f/HPd0/8su67M1dKtGaummnqmtUz0YTUllHnzg4s6bqRDV10HQQriXbMyOnoR1dSWemhFONyuScHFKldl5ktDlTOGlQLzB0+WJRLLKyEnTVpLo9TL4mjG7py92abX1W/3LzPKklGKi7OUktOxRZv7NSkr+1f+NTilPRV/OP7NqayjGZxlkqcn2ez7lTJd0b/ABNPm0auijx2Rt3cNV26lq1th5idVK4WMSMxVpX1X3EpYZPdX8juqYKUXs/oyelR+Ry7o6dSwVFbKISV1dfTQro5TVpvmpze5rJ0tCCFL92XVaaKaIshyzHYmKs1exvuEKFSUuedklraxQZXhOZmvq1Y4alGKftyV7LdFuq+WclSOdkWuPqNRajJJ220/kxWIjOrVUIvSUtbJp2vr8th9bGc7u7zk9op6t9y0yLLZQbq1NJNWjBfBH7mdOk7mqttiU+jF+y1p0UkktkkiWMB8bDrn0JwZEURyQlxbgBYABIAUAAAjmcGKpXLFojlTARmcXlUZdCnxPDMJdDcSpEUqKKOCZoqjRhKfCdNO/L+hZ4bJow6GjlSIpxK9NE9Rsz+ZZd7N0r90UNLMMRhHeN6lPrC9pR+nR/93NnXg2VmJy1T+T/c5KtKUXqh/RvTqRa0yH5ZxdRmkpPkl1UvZf6l5RzSlLaS9TIVOGnUvy2uuklv5lZPKqlKVnzR/wBLdjPryX+SLdKLeEehyxkPzL1RFPMqS+Jep594EvzS37ststwabV9b23dzN3WeC7t0llm2yqr40tF7K1bL+Wi+i2OXKsKqdNJbtXZ1TkludsFiGZeThk8vYrVhJSl4k3qlt0WrZn6klXxit7tK+vQ7OJ+IY04OnSalUas5fDBfcqeG4tQc9fa6v4u5wKmqlRRjuvLOiOYxcn/wvHg0xqwdiSnNkyqM9dxTObJxVstp1F7cU/nszinw5D4Xb5SX8ovVIddGUreMuUWVSS4ZmKvDtS2ii/8A2scceGK/5V5SizZOaF5l3MHZQZormaKLL8jrQ/LDvJtTl5I6K2Txfvzl838T+xaSqfM5a1bzJ+nAjqyZBhKNGl7iS7yesn5k7xSRX1m3svQSnRZ004aVhFZb7sso4m50U5nHQpM7KcDUzZMmKhqQ4ECgIAAAAADrCNDhGARtEcoEzGsAglTGSpHRJkbYBD4KYjwaJ0P5irROTj/CL+mjI8RlUam7a7M77iKZlOkpLDLRm1wZbHcOuL0lHXa+nN9PmPwOS1E0+eMbPZ3uvqaeXLJWaTT6NJkM8FRl70P90vucTs98pnR9luOGWGEc3BLmi2tG4ozGcY2rOo6a5pWdrRX8IusLhKFN3hHlf+qf3Oh1YRWiUfoki87ZzSUmYxnh5SM3g8lk1zVYqKfR6yf2LOMYq0UkktFboiLG4qXkcX4u31NqMI01iKEnKW7LZJDrlTHFtnRSrNnUmZ4O8RsihIkTJIGhceJYAbcXwxbDkAM8BD4UkOiySIAkYj0gSFABDhtxUwBQEFuAFhBQAJBrAABoggADWRsAABgAACDJCgQwRTHJgBXwBs2clZsAMy6K6tJnIn+4ASi7OyijvpABqjJnRTJQAkgWLHoAAFAAAAdEAAJEOAAAQoAAIAAAAABIP//Z"/>
          <p:cNvSpPr>
            <a:spLocks noChangeAspect="1" noChangeArrowheads="1"/>
          </p:cNvSpPr>
          <p:nvPr/>
        </p:nvSpPr>
        <p:spPr bwMode="auto">
          <a:xfrm>
            <a:off x="0" y="-1058863"/>
            <a:ext cx="2960688" cy="2217738"/>
          </a:xfrm>
          <a:prstGeom prst="rect">
            <a:avLst/>
          </a:prstGeom>
          <a:noFill/>
          <a:ln w="9525">
            <a:noFill/>
            <a:miter lim="800000"/>
            <a:headEnd/>
            <a:tailEnd/>
          </a:ln>
        </p:spPr>
        <p:txBody>
          <a:bodyPr/>
          <a:lstStyle/>
          <a:p>
            <a:endParaRPr lang="en-NZ">
              <a:latin typeface="Calibri" pitchFamily="34" charset="0"/>
            </a:endParaRPr>
          </a:p>
        </p:txBody>
      </p:sp>
      <p:pic>
        <p:nvPicPr>
          <p:cNvPr id="8" name="Picture 1"/>
          <p:cNvPicPr>
            <a:picLocks noChangeAspect="1" noChangeArrowheads="1"/>
          </p:cNvPicPr>
          <p:nvPr/>
        </p:nvPicPr>
        <p:blipFill>
          <a:blip r:embed="rId4"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925" y="476672"/>
            <a:ext cx="6873874" cy="1143000"/>
          </a:xfrm>
        </p:spPr>
        <p:txBody>
          <a:bodyPr>
            <a:normAutofit fontScale="90000"/>
          </a:bodyPr>
          <a:lstStyle/>
          <a:p>
            <a:r>
              <a:rPr lang="en-US" dirty="0" smtClean="0"/>
              <a:t>Sperm health and antioxidants</a:t>
            </a:r>
            <a:endParaRPr lang="en-US" dirty="0"/>
          </a:p>
        </p:txBody>
      </p:sp>
      <p:sp>
        <p:nvSpPr>
          <p:cNvPr id="3" name="Content Placeholder 2"/>
          <p:cNvSpPr>
            <a:spLocks noGrp="1"/>
          </p:cNvSpPr>
          <p:nvPr>
            <p:ph idx="1"/>
          </p:nvPr>
        </p:nvSpPr>
        <p:spPr>
          <a:xfrm>
            <a:off x="457200" y="1808162"/>
            <a:ext cx="7067128" cy="4318001"/>
          </a:xfrm>
        </p:spPr>
        <p:txBody>
          <a:bodyPr>
            <a:normAutofit/>
          </a:bodyPr>
          <a:lstStyle/>
          <a:p>
            <a:pPr>
              <a:buNone/>
            </a:pPr>
            <a:r>
              <a:rPr lang="en-US" dirty="0" smtClean="0"/>
              <a:t>    </a:t>
            </a:r>
            <a:endParaRPr lang="en-US" i="1" dirty="0" smtClean="0"/>
          </a:p>
          <a:p>
            <a:pPr>
              <a:buNone/>
            </a:pPr>
            <a:r>
              <a:rPr lang="en-US" i="1" dirty="0" smtClean="0"/>
              <a:t>    A Cochrane review including 34 studies, determined that men who use oral antioxidants had a significant increase in live birth rate.</a:t>
            </a:r>
          </a:p>
          <a:p>
            <a:pPr>
              <a:buNone/>
            </a:pPr>
            <a:endParaRPr lang="en-US" dirty="0" smtClean="0"/>
          </a:p>
          <a:p>
            <a:pPr>
              <a:buNone/>
            </a:pPr>
            <a:endParaRPr lang="en-US" dirty="0" smtClean="0"/>
          </a:p>
          <a:p>
            <a:pPr>
              <a:buNone/>
            </a:pPr>
            <a:endParaRPr lang="en-US" dirty="0" smtClean="0"/>
          </a:p>
          <a:p>
            <a:pPr marL="0" indent="0">
              <a:buNone/>
            </a:pPr>
            <a:r>
              <a:rPr lang="en-US" sz="1400" dirty="0" err="1" smtClean="0"/>
              <a:t>Showell</a:t>
            </a:r>
            <a:r>
              <a:rPr lang="en-US" sz="1400" dirty="0" smtClean="0"/>
              <a:t> MG, Brown J, </a:t>
            </a:r>
            <a:r>
              <a:rPr lang="en-US" sz="1400" dirty="0" err="1" smtClean="0"/>
              <a:t>Yazdani</a:t>
            </a:r>
            <a:r>
              <a:rPr lang="en-US" sz="1400" dirty="0" smtClean="0"/>
              <a:t> A, </a:t>
            </a:r>
            <a:r>
              <a:rPr lang="en-US" sz="1400" dirty="0" err="1" smtClean="0"/>
              <a:t>Stankiewicz</a:t>
            </a:r>
            <a:r>
              <a:rPr lang="en-US" sz="1400" dirty="0" smtClean="0"/>
              <a:t> MT, Hart RJ: Antioxidants for male </a:t>
            </a:r>
            <a:r>
              <a:rPr lang="en-US" sz="1400" dirty="0" err="1" smtClean="0"/>
              <a:t>subfertility</a:t>
            </a:r>
            <a:r>
              <a:rPr lang="en-US" sz="1400" dirty="0" smtClean="0"/>
              <a:t>. Cochrane Database of Systematic Reviews (Online) 2011.</a:t>
            </a:r>
            <a:endParaRPr lang="en-US" sz="1400" dirty="0"/>
          </a:p>
        </p:txBody>
      </p:sp>
      <p:pic>
        <p:nvPicPr>
          <p:cNvPr id="40961"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924" y="274638"/>
            <a:ext cx="6873875" cy="1143000"/>
          </a:xfrm>
        </p:spPr>
        <p:txBody>
          <a:bodyPr/>
          <a:lstStyle/>
          <a:p>
            <a:r>
              <a:rPr lang="en-US" dirty="0" smtClean="0"/>
              <a:t>Exercise</a:t>
            </a:r>
            <a:endParaRPr lang="en-US" dirty="0"/>
          </a:p>
        </p:txBody>
      </p:sp>
      <p:sp>
        <p:nvSpPr>
          <p:cNvPr id="3" name="Content Placeholder 2"/>
          <p:cNvSpPr>
            <a:spLocks noGrp="1"/>
          </p:cNvSpPr>
          <p:nvPr>
            <p:ph idx="1"/>
          </p:nvPr>
        </p:nvSpPr>
        <p:spPr>
          <a:xfrm>
            <a:off x="457200" y="1600200"/>
            <a:ext cx="7067128" cy="4525963"/>
          </a:xfrm>
        </p:spPr>
        <p:txBody>
          <a:bodyPr>
            <a:normAutofit/>
          </a:bodyPr>
          <a:lstStyle/>
          <a:p>
            <a:endParaRPr lang="en-US" dirty="0" smtClean="0"/>
          </a:p>
          <a:p>
            <a:pPr>
              <a:spcAft>
                <a:spcPts val="600"/>
              </a:spcAft>
            </a:pPr>
            <a:r>
              <a:rPr lang="en-US" sz="2600" dirty="0" smtClean="0"/>
              <a:t>Regular moderate exercise (20-30 </a:t>
            </a:r>
            <a:r>
              <a:rPr lang="en-US" sz="2600" dirty="0" err="1" smtClean="0"/>
              <a:t>mins</a:t>
            </a:r>
            <a:r>
              <a:rPr lang="en-US" sz="2600" dirty="0" smtClean="0"/>
              <a:t> 5 x a week)</a:t>
            </a:r>
          </a:p>
          <a:p>
            <a:pPr>
              <a:spcAft>
                <a:spcPts val="600"/>
              </a:spcAft>
            </a:pPr>
            <a:r>
              <a:rPr lang="en-US" sz="2600" dirty="0" smtClean="0"/>
              <a:t>Physically active men who exercised at least three times a week for one hour typically scored higher in almost all sperm parameters in comparison to men who participated in more frequent and rigorous exercise</a:t>
            </a:r>
          </a:p>
          <a:p>
            <a:pPr>
              <a:spcAft>
                <a:spcPts val="600"/>
              </a:spcAft>
            </a:pPr>
            <a:r>
              <a:rPr lang="en-US" sz="2600" dirty="0" smtClean="0"/>
              <a:t>Excessive exercise can negatively affect fertility</a:t>
            </a:r>
            <a:endParaRPr lang="en-US" sz="2600" dirty="0"/>
          </a:p>
        </p:txBody>
      </p:sp>
      <p:pic>
        <p:nvPicPr>
          <p:cNvPr id="39937"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88840"/>
            <a:ext cx="7067128" cy="4137323"/>
          </a:xfrm>
        </p:spPr>
        <p:txBody>
          <a:bodyPr>
            <a:normAutofit fontScale="92500" lnSpcReduction="10000"/>
          </a:bodyPr>
          <a:lstStyle/>
          <a:p>
            <a:endParaRPr lang="en-US" dirty="0" smtClean="0"/>
          </a:p>
          <a:p>
            <a:pPr marL="0" indent="0">
              <a:buNone/>
            </a:pPr>
            <a:r>
              <a:rPr lang="en-US" i="1" dirty="0" smtClean="0"/>
              <a:t>A study examining 2,232 women undergoing in vitro fertilization (IVF) found that women who engaged in cardiovascular exercise for 4 hours or more per week for as little as one year prior to the treatment had a 40% decrease in live birth rate</a:t>
            </a:r>
          </a:p>
          <a:p>
            <a:pPr marL="0" indent="0">
              <a:buNone/>
            </a:pPr>
            <a:endParaRPr lang="en-US" dirty="0"/>
          </a:p>
          <a:p>
            <a:pPr>
              <a:buNone/>
            </a:pPr>
            <a:r>
              <a:rPr lang="en-NZ" sz="1400" dirty="0" smtClean="0"/>
              <a:t> </a:t>
            </a:r>
            <a:endParaRPr lang="en-US" sz="1400" dirty="0" smtClean="0"/>
          </a:p>
          <a:p>
            <a:pPr marL="0" lvl="0" indent="0">
              <a:buNone/>
            </a:pPr>
            <a:r>
              <a:rPr lang="en-NZ" sz="1400" dirty="0" err="1" smtClean="0"/>
              <a:t>Horman,G.F</a:t>
            </a:r>
            <a:r>
              <a:rPr lang="en-NZ" sz="1400" dirty="0" smtClean="0"/>
              <a:t>., Davies, M. and </a:t>
            </a:r>
            <a:r>
              <a:rPr lang="en-NZ" sz="1400" dirty="0" err="1" smtClean="0"/>
              <a:t>Norman,R</a:t>
            </a:r>
            <a:r>
              <a:rPr lang="en-NZ" sz="1400" dirty="0" smtClean="0"/>
              <a:t>. </a:t>
            </a:r>
            <a:r>
              <a:rPr lang="en-NZ" sz="1400" b="1" dirty="0" smtClean="0"/>
              <a:t>“The impact of lifestyle factors on reproductive performance in the general population and those undergoing infertility treatment: A review” </a:t>
            </a:r>
            <a:r>
              <a:rPr lang="en-NZ" sz="1400" i="1" dirty="0" smtClean="0"/>
              <a:t>Human Reproductive Update </a:t>
            </a:r>
            <a:r>
              <a:rPr lang="en-NZ" sz="1400" dirty="0" smtClean="0"/>
              <a:t>13, No.3 (2007) 209-23</a:t>
            </a:r>
            <a:endParaRPr lang="en-US" sz="1400" dirty="0" smtClean="0"/>
          </a:p>
          <a:p>
            <a:pPr>
              <a:buNone/>
            </a:pPr>
            <a:endParaRPr lang="en-US" sz="1400" dirty="0"/>
          </a:p>
        </p:txBody>
      </p:sp>
      <p:pic>
        <p:nvPicPr>
          <p:cNvPr id="38913"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924" y="274638"/>
            <a:ext cx="6873875" cy="1143000"/>
          </a:xfrm>
        </p:spPr>
        <p:txBody>
          <a:bodyPr/>
          <a:lstStyle/>
          <a:p>
            <a:r>
              <a:rPr lang="en-US" dirty="0" smtClean="0"/>
              <a:t>What you can do</a:t>
            </a:r>
            <a:endParaRPr lang="en-US" dirty="0"/>
          </a:p>
        </p:txBody>
      </p:sp>
      <p:sp>
        <p:nvSpPr>
          <p:cNvPr id="3" name="Content Placeholder 2"/>
          <p:cNvSpPr>
            <a:spLocks noGrp="1"/>
          </p:cNvSpPr>
          <p:nvPr>
            <p:ph idx="1"/>
          </p:nvPr>
        </p:nvSpPr>
        <p:spPr>
          <a:xfrm>
            <a:off x="457200" y="1600200"/>
            <a:ext cx="7283152" cy="4525963"/>
          </a:xfrm>
        </p:spPr>
        <p:txBody>
          <a:bodyPr/>
          <a:lstStyle/>
          <a:p>
            <a:endParaRPr lang="en-US" dirty="0" smtClean="0"/>
          </a:p>
          <a:p>
            <a:endParaRPr lang="en-US" dirty="0" smtClean="0"/>
          </a:p>
          <a:p>
            <a:r>
              <a:rPr lang="en-US" dirty="0" smtClean="0"/>
              <a:t>Regular moderate exercise</a:t>
            </a:r>
          </a:p>
          <a:p>
            <a:r>
              <a:rPr lang="en-US" dirty="0" smtClean="0"/>
              <a:t>Healthy diet</a:t>
            </a:r>
          </a:p>
          <a:p>
            <a:r>
              <a:rPr lang="en-US" dirty="0" smtClean="0"/>
              <a:t>Intake of essential preconception / pregnancy vitamins and minerals</a:t>
            </a:r>
          </a:p>
          <a:p>
            <a:r>
              <a:rPr lang="en-US" dirty="0" smtClean="0"/>
              <a:t>Women and men are equal contributors! </a:t>
            </a:r>
          </a:p>
        </p:txBody>
      </p:sp>
      <p:pic>
        <p:nvPicPr>
          <p:cNvPr id="45057" name="Picture 1"/>
          <p:cNvPicPr>
            <a:picLocks noChangeAspect="1" noChangeArrowheads="1"/>
          </p:cNvPicPr>
          <p:nvPr/>
        </p:nvPicPr>
        <p:blipFill>
          <a:blip r:embed="rId2" cstate="print"/>
          <a:srcRect/>
          <a:stretch>
            <a:fillRect/>
          </a:stretch>
        </p:blipFill>
        <p:spPr bwMode="auto">
          <a:xfrm>
            <a:off x="0" y="0"/>
            <a:ext cx="1812925" cy="180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368" y="274638"/>
            <a:ext cx="6885432" cy="1143000"/>
          </a:xfrm>
        </p:spPr>
        <p:txBody>
          <a:bodyPr/>
          <a:lstStyle/>
          <a:p>
            <a:endParaRPr lang="en-US" dirty="0"/>
          </a:p>
        </p:txBody>
      </p:sp>
      <p:sp>
        <p:nvSpPr>
          <p:cNvPr id="3" name="Content Placeholder 2"/>
          <p:cNvSpPr>
            <a:spLocks noGrp="1"/>
          </p:cNvSpPr>
          <p:nvPr>
            <p:ph idx="1"/>
          </p:nvPr>
        </p:nvSpPr>
        <p:spPr>
          <a:xfrm>
            <a:off x="457200" y="1600200"/>
            <a:ext cx="7283152" cy="4853136"/>
          </a:xfrm>
        </p:spPr>
        <p:txBody>
          <a:bodyPr>
            <a:normAutofit fontScale="92500"/>
          </a:bodyPr>
          <a:lstStyle/>
          <a:p>
            <a:endParaRPr lang="en-US" dirty="0" smtClean="0"/>
          </a:p>
          <a:p>
            <a:r>
              <a:rPr lang="en-US" sz="2600" dirty="0" smtClean="0"/>
              <a:t>Decreases fertility rates – levels as low as 1 drink per week has been associated with reduced conception rates</a:t>
            </a:r>
          </a:p>
          <a:p>
            <a:r>
              <a:rPr lang="en-US" sz="2600" dirty="0" smtClean="0"/>
              <a:t>Increases risk of miscarriage</a:t>
            </a:r>
          </a:p>
          <a:p>
            <a:r>
              <a:rPr lang="en-US" sz="2600" dirty="0" smtClean="0"/>
              <a:t>Extreme levels = dangerous to unborn child</a:t>
            </a:r>
          </a:p>
          <a:p>
            <a:r>
              <a:rPr lang="en-US" sz="2600" dirty="0" smtClean="0"/>
              <a:t>Effects at lower levels uncertain</a:t>
            </a:r>
          </a:p>
          <a:p>
            <a:r>
              <a:rPr lang="en-US" sz="2600" dirty="0" smtClean="0"/>
              <a:t>Most vulnerable time for </a:t>
            </a:r>
            <a:r>
              <a:rPr lang="en-US" sz="2600" dirty="0" err="1" smtClean="0"/>
              <a:t>foetus</a:t>
            </a:r>
            <a:r>
              <a:rPr lang="en-US" sz="2600" dirty="0" smtClean="0"/>
              <a:t> is in first weeks of pregnancy (often undetected)</a:t>
            </a:r>
          </a:p>
          <a:p>
            <a:endParaRPr lang="en-US" sz="2600" dirty="0" smtClean="0"/>
          </a:p>
          <a:p>
            <a:pPr marL="0" lvl="0" indent="0">
              <a:buNone/>
            </a:pPr>
            <a:r>
              <a:rPr lang="en-NZ" sz="1400" dirty="0" smtClean="0"/>
              <a:t>UNSW Australia. National </a:t>
            </a:r>
            <a:r>
              <a:rPr lang="en-NZ" sz="1400" dirty="0" err="1" smtClean="0"/>
              <a:t>Perinatal</a:t>
            </a:r>
            <a:r>
              <a:rPr lang="en-NZ" sz="1400" dirty="0" smtClean="0"/>
              <a:t> Epidemiology and Statistics Unit – </a:t>
            </a:r>
            <a:r>
              <a:rPr lang="en-NZ" sz="1400" b="1" dirty="0" smtClean="0"/>
              <a:t>Assisted Reproductive Technology in Australia and NZ 2011.</a:t>
            </a:r>
            <a:r>
              <a:rPr lang="en-NZ" sz="1400" dirty="0" smtClean="0"/>
              <a:t> </a:t>
            </a:r>
            <a:r>
              <a:rPr lang="en-NZ" sz="1400" u="sng" dirty="0" smtClean="0">
                <a:hlinkClick r:id="rId2"/>
              </a:rPr>
              <a:t>http://www.npesu.unsw.edu.au/surveillance/assisted-reproductive-technology-australia-new-zealand-2011</a:t>
            </a:r>
            <a:endParaRPr lang="en-US" sz="1400" dirty="0" smtClean="0"/>
          </a:p>
          <a:p>
            <a:endParaRPr lang="en-US" sz="1400" dirty="0" smtClean="0"/>
          </a:p>
          <a:p>
            <a:endParaRPr lang="en-US" dirty="0"/>
          </a:p>
        </p:txBody>
      </p:sp>
      <p:pic>
        <p:nvPicPr>
          <p:cNvPr id="31745" name="Picture 1" descr="C:\Users\Loula\AppData\Local\Microsoft\Windows\Temporary Internet Files\Content.Outlook\0NNPYX5I\alcohol.jpg"/>
          <p:cNvPicPr>
            <a:picLocks noChangeAspect="1" noChangeArrowheads="1"/>
          </p:cNvPicPr>
          <p:nvPr/>
        </p:nvPicPr>
        <p:blipFill>
          <a:blip r:embed="rId3" cstate="print"/>
          <a:srcRect/>
          <a:stretch>
            <a:fillRect/>
          </a:stretch>
        </p:blipFill>
        <p:spPr bwMode="auto">
          <a:xfrm>
            <a:off x="0" y="0"/>
            <a:ext cx="1801368" cy="179527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368" y="274638"/>
            <a:ext cx="6885432" cy="1143000"/>
          </a:xfrm>
        </p:spPr>
        <p:txBody>
          <a:bodyPr/>
          <a:lstStyle/>
          <a:p>
            <a:r>
              <a:rPr lang="en-US" dirty="0" smtClean="0"/>
              <a:t>Women</a:t>
            </a:r>
            <a:endParaRPr lang="en-US" dirty="0"/>
          </a:p>
        </p:txBody>
      </p:sp>
      <p:sp>
        <p:nvSpPr>
          <p:cNvPr id="3" name="Content Placeholder 2"/>
          <p:cNvSpPr>
            <a:spLocks noGrp="1"/>
          </p:cNvSpPr>
          <p:nvPr>
            <p:ph idx="1"/>
          </p:nvPr>
        </p:nvSpPr>
        <p:spPr>
          <a:xfrm>
            <a:off x="457200" y="1795272"/>
            <a:ext cx="7427168" cy="4802080"/>
          </a:xfrm>
        </p:spPr>
        <p:txBody>
          <a:bodyPr>
            <a:normAutofit fontScale="77500" lnSpcReduction="20000"/>
          </a:bodyPr>
          <a:lstStyle/>
          <a:p>
            <a:pPr>
              <a:buNone/>
            </a:pPr>
            <a:r>
              <a:rPr lang="en-US" dirty="0" smtClean="0"/>
              <a:t>   </a:t>
            </a:r>
          </a:p>
          <a:p>
            <a:pPr marL="0" indent="0">
              <a:spcAft>
                <a:spcPts val="600"/>
              </a:spcAft>
              <a:buNone/>
            </a:pPr>
            <a:r>
              <a:rPr lang="en-US" dirty="0" smtClean="0"/>
              <a:t>Alcohol ranging from 1 drink per week to 5 units per day can have the following effects</a:t>
            </a:r>
          </a:p>
          <a:p>
            <a:pPr>
              <a:spcAft>
                <a:spcPts val="600"/>
              </a:spcAft>
            </a:pPr>
            <a:r>
              <a:rPr lang="en-US" dirty="0" err="1" smtClean="0"/>
              <a:t>Anovulation</a:t>
            </a:r>
            <a:endParaRPr lang="en-US" dirty="0" smtClean="0"/>
          </a:p>
          <a:p>
            <a:pPr>
              <a:spcAft>
                <a:spcPts val="600"/>
              </a:spcAft>
            </a:pPr>
            <a:r>
              <a:rPr lang="en-US" dirty="0" err="1" smtClean="0"/>
              <a:t>Luteal</a:t>
            </a:r>
            <a:r>
              <a:rPr lang="en-US" dirty="0" smtClean="0"/>
              <a:t> phase dysfunction</a:t>
            </a:r>
          </a:p>
          <a:p>
            <a:pPr>
              <a:spcAft>
                <a:spcPts val="600"/>
              </a:spcAft>
            </a:pPr>
            <a:r>
              <a:rPr lang="en-US" dirty="0" smtClean="0"/>
              <a:t>Delayed conception</a:t>
            </a:r>
          </a:p>
          <a:p>
            <a:pPr>
              <a:spcAft>
                <a:spcPts val="600"/>
              </a:spcAft>
            </a:pPr>
            <a:r>
              <a:rPr lang="en-US" dirty="0" smtClean="0"/>
              <a:t>Abnormal </a:t>
            </a:r>
            <a:r>
              <a:rPr lang="en-US" dirty="0" err="1" smtClean="0"/>
              <a:t>blastocyst</a:t>
            </a:r>
            <a:r>
              <a:rPr lang="en-US" dirty="0" smtClean="0"/>
              <a:t> formation</a:t>
            </a:r>
          </a:p>
          <a:p>
            <a:pPr>
              <a:spcAft>
                <a:spcPts val="600"/>
              </a:spcAft>
            </a:pPr>
            <a:r>
              <a:rPr lang="en-US" dirty="0" smtClean="0"/>
              <a:t>Increased risk of spontaneous abortion and </a:t>
            </a:r>
            <a:r>
              <a:rPr lang="en-US" dirty="0" err="1" smtClean="0"/>
              <a:t>foetal</a:t>
            </a:r>
            <a:r>
              <a:rPr lang="en-US" dirty="0" smtClean="0"/>
              <a:t> death</a:t>
            </a:r>
          </a:p>
          <a:p>
            <a:pPr>
              <a:spcAft>
                <a:spcPts val="600"/>
              </a:spcAft>
            </a:pPr>
            <a:r>
              <a:rPr lang="en-US" dirty="0" smtClean="0"/>
              <a:t>Impact on children’s cognitive and socio-emotional development</a:t>
            </a:r>
          </a:p>
          <a:p>
            <a:pPr marL="0" indent="0">
              <a:spcAft>
                <a:spcPts val="600"/>
              </a:spcAft>
              <a:buNone/>
            </a:pPr>
            <a:endParaRPr lang="en-US" dirty="0" smtClean="0"/>
          </a:p>
          <a:p>
            <a:pPr marL="0" indent="0">
              <a:buNone/>
            </a:pPr>
            <a:r>
              <a:rPr lang="en-NZ" sz="1400" dirty="0" smtClean="0"/>
              <a:t>Woodruff, T.J., Carlson, A., Schwartz, M.P.H. and </a:t>
            </a:r>
            <a:r>
              <a:rPr lang="en-NZ" sz="1400" dirty="0" err="1" smtClean="0"/>
              <a:t>Giudice</a:t>
            </a:r>
            <a:r>
              <a:rPr lang="en-NZ" sz="1400" dirty="0" smtClean="0"/>
              <a:t>, L.C. </a:t>
            </a:r>
            <a:r>
              <a:rPr lang="en-NZ" sz="1400" b="1" dirty="0" smtClean="0"/>
              <a:t>“Proceedings of the Summit on Environmental Challenges to Reproductive health and Fertility” </a:t>
            </a:r>
            <a:r>
              <a:rPr lang="en-NZ" sz="1400" i="1" dirty="0" smtClean="0"/>
              <a:t>Fertility and Sterility</a:t>
            </a:r>
            <a:r>
              <a:rPr lang="en-NZ" sz="1400" dirty="0" smtClean="0"/>
              <a:t> 89, No.2 (2008):281-300</a:t>
            </a:r>
            <a:endParaRPr lang="en-US" sz="1400" dirty="0"/>
          </a:p>
        </p:txBody>
      </p:sp>
      <p:pic>
        <p:nvPicPr>
          <p:cNvPr id="29697" name="Picture 1" descr="C:\Users\Loula\AppData\Local\Microsoft\Windows\Temporary Internet Files\Content.Outlook\0NNPYX5I\alcohol.jpg"/>
          <p:cNvPicPr>
            <a:picLocks noChangeAspect="1" noChangeArrowheads="1"/>
          </p:cNvPicPr>
          <p:nvPr/>
        </p:nvPicPr>
        <p:blipFill>
          <a:blip r:embed="rId2" cstate="print"/>
          <a:srcRect/>
          <a:stretch>
            <a:fillRect/>
          </a:stretch>
        </p:blipFill>
        <p:spPr bwMode="auto">
          <a:xfrm>
            <a:off x="0" y="0"/>
            <a:ext cx="1801368" cy="179527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dirty="0" err="1" smtClean="0"/>
              <a:t>FertilityNZ</a:t>
            </a:r>
            <a:r>
              <a:rPr lang="en-US" dirty="0" smtClean="0"/>
              <a:t> do?</a:t>
            </a:r>
            <a:endParaRPr lang="en-US" dirty="0"/>
          </a:p>
        </p:txBody>
      </p:sp>
      <p:sp>
        <p:nvSpPr>
          <p:cNvPr id="3" name="Content Placeholder 2"/>
          <p:cNvSpPr>
            <a:spLocks noGrp="1"/>
          </p:cNvSpPr>
          <p:nvPr>
            <p:ph idx="1"/>
          </p:nvPr>
        </p:nvSpPr>
        <p:spPr>
          <a:xfrm>
            <a:off x="457200" y="1600200"/>
            <a:ext cx="5443783" cy="4525963"/>
          </a:xfrm>
        </p:spPr>
        <p:txBody>
          <a:bodyPr>
            <a:normAutofit/>
          </a:bodyPr>
          <a:lstStyle/>
          <a:p>
            <a:pPr marL="0" indent="0">
              <a:buNone/>
            </a:pPr>
            <a:r>
              <a:rPr lang="en-US" dirty="0" smtClean="0"/>
              <a:t>2.  Support</a:t>
            </a:r>
            <a:endParaRPr lang="en-US" dirty="0"/>
          </a:p>
          <a:p>
            <a:pPr lvl="1"/>
            <a:r>
              <a:rPr lang="en-NZ" dirty="0" smtClean="0">
                <a:latin typeface="Calibri" pitchFamily="34" charset="0"/>
              </a:rPr>
              <a:t>9 </a:t>
            </a:r>
            <a:r>
              <a:rPr lang="en-NZ" dirty="0">
                <a:latin typeface="Calibri" pitchFamily="34" charset="0"/>
              </a:rPr>
              <a:t>Regional support </a:t>
            </a:r>
            <a:r>
              <a:rPr lang="en-NZ" dirty="0" smtClean="0">
                <a:latin typeface="Calibri" pitchFamily="34" charset="0"/>
              </a:rPr>
              <a:t>groups</a:t>
            </a:r>
            <a:endParaRPr lang="en-NZ" dirty="0">
              <a:latin typeface="Calibri" pitchFamily="34" charset="0"/>
            </a:endParaRPr>
          </a:p>
          <a:p>
            <a:pPr lvl="1"/>
            <a:r>
              <a:rPr lang="en-NZ" dirty="0">
                <a:latin typeface="Calibri" pitchFamily="34" charset="0"/>
              </a:rPr>
              <a:t>Contact </a:t>
            </a:r>
            <a:r>
              <a:rPr lang="en-NZ" dirty="0" smtClean="0">
                <a:latin typeface="Calibri" pitchFamily="34" charset="0"/>
              </a:rPr>
              <a:t>groups</a:t>
            </a:r>
            <a:endParaRPr lang="en-NZ" dirty="0">
              <a:latin typeface="Calibri" pitchFamily="34" charset="0"/>
            </a:endParaRPr>
          </a:p>
          <a:p>
            <a:pPr lvl="1"/>
            <a:r>
              <a:rPr lang="en-NZ" dirty="0">
                <a:latin typeface="Calibri" pitchFamily="34" charset="0"/>
              </a:rPr>
              <a:t>Coffee </a:t>
            </a:r>
            <a:r>
              <a:rPr lang="en-NZ" dirty="0" smtClean="0">
                <a:latin typeface="Calibri" pitchFamily="34" charset="0"/>
              </a:rPr>
              <a:t>groups</a:t>
            </a:r>
            <a:endParaRPr lang="en-NZ" dirty="0">
              <a:latin typeface="Calibri" pitchFamily="34" charset="0"/>
            </a:endParaRPr>
          </a:p>
          <a:p>
            <a:pPr lvl="1"/>
            <a:r>
              <a:rPr lang="en-NZ" dirty="0" smtClean="0">
                <a:latin typeface="Calibri" pitchFamily="34" charset="0"/>
              </a:rPr>
              <a:t>Seminars</a:t>
            </a:r>
            <a:endParaRPr lang="en-NZ" dirty="0">
              <a:latin typeface="Calibri" pitchFamily="34" charset="0"/>
            </a:endParaRPr>
          </a:p>
          <a:p>
            <a:pPr lvl="1"/>
            <a:r>
              <a:rPr lang="en-NZ" dirty="0">
                <a:latin typeface="Calibri" pitchFamily="34" charset="0"/>
              </a:rPr>
              <a:t>Conferences</a:t>
            </a:r>
          </a:p>
          <a:p>
            <a:pPr lvl="1"/>
            <a:endParaRPr 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2508520"/>
            <a:ext cx="3240360" cy="4294539"/>
          </a:xfrm>
          <a:prstGeom prst="rect">
            <a:avLst/>
          </a:prstGeom>
        </p:spPr>
      </p:pic>
    </p:spTree>
    <p:extLst>
      <p:ext uri="{BB962C8B-B14F-4D97-AF65-F5344CB8AC3E}">
        <p14:creationId xmlns:p14="http://schemas.microsoft.com/office/powerpoint/2010/main" val="9112820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368" y="274638"/>
            <a:ext cx="6885432" cy="1143000"/>
          </a:xfrm>
        </p:spPr>
        <p:txBody>
          <a:bodyPr/>
          <a:lstStyle/>
          <a:p>
            <a:r>
              <a:rPr lang="en-US" dirty="0" smtClean="0"/>
              <a:t>Men</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spcAft>
                <a:spcPts val="600"/>
              </a:spcAft>
              <a:buNone/>
            </a:pPr>
            <a:r>
              <a:rPr lang="en-US" sz="2400" dirty="0" smtClean="0"/>
              <a:t>Alcohol consumption in men linked to</a:t>
            </a:r>
          </a:p>
          <a:p>
            <a:pPr>
              <a:spcAft>
                <a:spcPts val="600"/>
              </a:spcAft>
            </a:pPr>
            <a:r>
              <a:rPr lang="en-US" sz="2400" dirty="0" smtClean="0"/>
              <a:t>Testicular atrophy</a:t>
            </a:r>
          </a:p>
          <a:p>
            <a:pPr>
              <a:spcAft>
                <a:spcPts val="600"/>
              </a:spcAft>
            </a:pPr>
            <a:r>
              <a:rPr lang="en-US" sz="2400" dirty="0" smtClean="0"/>
              <a:t>Decreased libido</a:t>
            </a:r>
          </a:p>
          <a:p>
            <a:pPr>
              <a:spcAft>
                <a:spcPts val="600"/>
              </a:spcAft>
            </a:pPr>
            <a:r>
              <a:rPr lang="en-US" sz="2400" dirty="0" smtClean="0"/>
              <a:t>Decreased semen volume</a:t>
            </a:r>
          </a:p>
          <a:p>
            <a:pPr>
              <a:spcAft>
                <a:spcPts val="600"/>
              </a:spcAft>
            </a:pPr>
            <a:r>
              <a:rPr lang="en-US" sz="2400" dirty="0" smtClean="0"/>
              <a:t>Decreased sperm numbers and quality</a:t>
            </a:r>
          </a:p>
          <a:p>
            <a:endParaRPr lang="en-US" dirty="0" smtClean="0"/>
          </a:p>
          <a:p>
            <a:endParaRPr lang="en-US" dirty="0" smtClean="0"/>
          </a:p>
          <a:p>
            <a:pPr marL="0" indent="0">
              <a:buNone/>
            </a:pPr>
            <a:r>
              <a:rPr lang="en-NZ" sz="1400" dirty="0" smtClean="0"/>
              <a:t>Woodruff, T.J., Carlson, A., Schwartz, M.P.H. and </a:t>
            </a:r>
            <a:r>
              <a:rPr lang="en-NZ" sz="1400" dirty="0" err="1" smtClean="0"/>
              <a:t>Giudice</a:t>
            </a:r>
            <a:r>
              <a:rPr lang="en-NZ" sz="1400" dirty="0" smtClean="0"/>
              <a:t>, L.C. </a:t>
            </a:r>
            <a:r>
              <a:rPr lang="en-NZ" sz="1400" b="1" dirty="0" smtClean="0"/>
              <a:t>“Proceedings of the Summit on Environmental Challenges to Reproductive health and Fertility” </a:t>
            </a:r>
            <a:r>
              <a:rPr lang="en-NZ" sz="1400" i="1" dirty="0" smtClean="0"/>
              <a:t>Fertility and Sterility</a:t>
            </a:r>
            <a:r>
              <a:rPr lang="en-NZ" sz="1400" dirty="0" smtClean="0"/>
              <a:t> 89, No.2 (2008):281-300</a:t>
            </a:r>
            <a:endParaRPr lang="en-US" sz="1400" dirty="0"/>
          </a:p>
        </p:txBody>
      </p:sp>
      <p:pic>
        <p:nvPicPr>
          <p:cNvPr id="30721" name="Picture 1" descr="C:\Users\Loula\AppData\Local\Microsoft\Windows\Temporary Internet Files\Content.Outlook\0NNPYX5I\alcohol.jpg"/>
          <p:cNvPicPr>
            <a:picLocks noChangeAspect="1" noChangeArrowheads="1"/>
          </p:cNvPicPr>
          <p:nvPr/>
        </p:nvPicPr>
        <p:blipFill>
          <a:blip r:embed="rId2" cstate="print"/>
          <a:srcRect/>
          <a:stretch>
            <a:fillRect/>
          </a:stretch>
        </p:blipFill>
        <p:spPr bwMode="auto">
          <a:xfrm>
            <a:off x="0" y="0"/>
            <a:ext cx="1801368" cy="179527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600200"/>
            <a:ext cx="7067128" cy="4525963"/>
          </a:xfrm>
        </p:spPr>
        <p:txBody>
          <a:bodyPr/>
          <a:lstStyle/>
          <a:p>
            <a:endParaRPr lang="en-US" dirty="0" smtClean="0"/>
          </a:p>
          <a:p>
            <a:pPr>
              <a:spcAft>
                <a:spcPts val="600"/>
              </a:spcAft>
            </a:pPr>
            <a:r>
              <a:rPr lang="en-US" dirty="0" smtClean="0"/>
              <a:t>Current evidence inconclusive regarding safe dose of alcohol prior to and during pregnancy</a:t>
            </a:r>
          </a:p>
          <a:p>
            <a:pPr>
              <a:spcAft>
                <a:spcPts val="600"/>
              </a:spcAft>
            </a:pPr>
            <a:r>
              <a:rPr lang="en-US" dirty="0" smtClean="0"/>
              <a:t>WHO recommendation = avoid all alcohol during, or when planning a pregnancy</a:t>
            </a:r>
            <a:endParaRPr lang="en-US" dirty="0"/>
          </a:p>
        </p:txBody>
      </p:sp>
      <p:pic>
        <p:nvPicPr>
          <p:cNvPr id="28673" name="Picture 1" descr="C:\Users\Loula\AppData\Local\Microsoft\Windows\Temporary Internet Files\Content.Outlook\0NNPYX5I\alcohol.jpg"/>
          <p:cNvPicPr>
            <a:picLocks noChangeAspect="1" noChangeArrowheads="1"/>
          </p:cNvPicPr>
          <p:nvPr/>
        </p:nvPicPr>
        <p:blipFill>
          <a:blip r:embed="rId2" cstate="print"/>
          <a:srcRect/>
          <a:stretch>
            <a:fillRect/>
          </a:stretch>
        </p:blipFill>
        <p:spPr bwMode="auto">
          <a:xfrm>
            <a:off x="0" y="0"/>
            <a:ext cx="1801368" cy="179527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Marijuana</a:t>
            </a:r>
            <a:endParaRPr lang="en-US" dirty="0"/>
          </a:p>
        </p:txBody>
      </p:sp>
      <p:sp>
        <p:nvSpPr>
          <p:cNvPr id="3" name="Content Placeholder 2"/>
          <p:cNvSpPr>
            <a:spLocks noGrp="1"/>
          </p:cNvSpPr>
          <p:nvPr>
            <p:ph idx="1"/>
          </p:nvPr>
        </p:nvSpPr>
        <p:spPr/>
        <p:txBody>
          <a:bodyPr/>
          <a:lstStyle/>
          <a:p>
            <a:endParaRPr lang="en-US" dirty="0" smtClean="0"/>
          </a:p>
          <a:p>
            <a:r>
              <a:rPr lang="en-US" dirty="0" smtClean="0"/>
              <a:t>Males – reduce testosterone, spermatogenesis, </a:t>
            </a:r>
          </a:p>
          <a:p>
            <a:pPr>
              <a:buNone/>
            </a:pPr>
            <a:r>
              <a:rPr lang="en-US" dirty="0" smtClean="0"/>
              <a:t>                  sperm motility</a:t>
            </a:r>
          </a:p>
          <a:p>
            <a:r>
              <a:rPr lang="en-US" dirty="0" smtClean="0"/>
              <a:t>Women – impacts hormonal regulation and affects egg and embryo movement throughout oviducts</a:t>
            </a:r>
          </a:p>
          <a:p>
            <a:r>
              <a:rPr lang="en-US" dirty="0" smtClean="0"/>
              <a:t>Negatively impacts placental and fetal </a:t>
            </a:r>
            <a:r>
              <a:rPr lang="en-US" dirty="0" smtClean="0"/>
              <a:t>development</a:t>
            </a:r>
            <a:endParaRPr lang="en-US" dirty="0"/>
          </a:p>
        </p:txBody>
      </p:sp>
      <p:pic>
        <p:nvPicPr>
          <p:cNvPr id="4" name="Picture 1" descr="C:\Users\Loula\AppData\Local\Microsoft\Windows\Temporary Internet Files\Content.Outlook\0NNPYX5I\alcohol.jpg"/>
          <p:cNvPicPr>
            <a:picLocks noChangeAspect="1" noChangeArrowheads="1"/>
          </p:cNvPicPr>
          <p:nvPr/>
        </p:nvPicPr>
        <p:blipFill>
          <a:blip r:embed="rId2" cstate="print"/>
          <a:srcRect/>
          <a:stretch>
            <a:fillRect/>
          </a:stretch>
        </p:blipFill>
        <p:spPr bwMode="auto">
          <a:xfrm>
            <a:off x="0" y="0"/>
            <a:ext cx="1801368" cy="179527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368" y="274638"/>
            <a:ext cx="6885432" cy="1143000"/>
          </a:xfrm>
        </p:spPr>
        <p:txBody>
          <a:bodyPr/>
          <a:lstStyle/>
          <a:p>
            <a:r>
              <a:rPr lang="en-US" dirty="0" smtClean="0"/>
              <a:t>Caffeine</a:t>
            </a:r>
            <a:endParaRPr lang="en-US" dirty="0"/>
          </a:p>
        </p:txBody>
      </p:sp>
      <p:sp>
        <p:nvSpPr>
          <p:cNvPr id="3" name="Content Placeholder 2"/>
          <p:cNvSpPr>
            <a:spLocks noGrp="1"/>
          </p:cNvSpPr>
          <p:nvPr>
            <p:ph idx="1"/>
          </p:nvPr>
        </p:nvSpPr>
        <p:spPr>
          <a:xfrm>
            <a:off x="457200" y="1988840"/>
            <a:ext cx="7067128" cy="4680520"/>
          </a:xfrm>
        </p:spPr>
        <p:txBody>
          <a:bodyPr>
            <a:normAutofit fontScale="92500" lnSpcReduction="20000"/>
          </a:bodyPr>
          <a:lstStyle/>
          <a:p>
            <a:pPr>
              <a:spcAft>
                <a:spcPts val="600"/>
              </a:spcAft>
            </a:pPr>
            <a:r>
              <a:rPr lang="en-US" sz="2600" dirty="0" smtClean="0"/>
              <a:t>Caffeine and recreational drugs also need consideration</a:t>
            </a:r>
          </a:p>
          <a:p>
            <a:pPr>
              <a:spcAft>
                <a:spcPts val="600"/>
              </a:spcAft>
            </a:pPr>
            <a:r>
              <a:rPr lang="en-US" sz="2600" dirty="0" smtClean="0"/>
              <a:t>Caffeine associated with increased time to conception</a:t>
            </a:r>
          </a:p>
          <a:p>
            <a:pPr>
              <a:spcAft>
                <a:spcPts val="600"/>
              </a:spcAft>
            </a:pPr>
            <a:r>
              <a:rPr lang="en-US" sz="2600" dirty="0" smtClean="0"/>
              <a:t>Dose – response effect</a:t>
            </a:r>
          </a:p>
          <a:p>
            <a:pPr>
              <a:spcAft>
                <a:spcPts val="600"/>
              </a:spcAft>
            </a:pPr>
            <a:r>
              <a:rPr lang="en-US" sz="2600" dirty="0" smtClean="0"/>
              <a:t>High levels during pregnancy -&gt; increased risk of stillbirth</a:t>
            </a:r>
          </a:p>
          <a:p>
            <a:pPr>
              <a:spcAft>
                <a:spcPts val="600"/>
              </a:spcAft>
            </a:pPr>
            <a:r>
              <a:rPr lang="en-US" sz="2600" dirty="0" smtClean="0"/>
              <a:t>Limit coffee to 1 per day</a:t>
            </a:r>
          </a:p>
          <a:p>
            <a:pPr>
              <a:spcAft>
                <a:spcPts val="600"/>
              </a:spcAft>
            </a:pPr>
            <a:r>
              <a:rPr lang="en-US" sz="2600" dirty="0" smtClean="0"/>
              <a:t>Be aware of other sources of caffeine – including energy drinks and chocolate</a:t>
            </a:r>
          </a:p>
          <a:p>
            <a:endParaRPr lang="en-US" dirty="0" smtClean="0"/>
          </a:p>
          <a:p>
            <a:pPr marL="0" lvl="0" indent="0">
              <a:buNone/>
            </a:pPr>
            <a:r>
              <a:rPr lang="en-NZ" sz="1400" dirty="0" smtClean="0"/>
              <a:t>Anderson, K., Norman, R.J. and Middleton, P. “</a:t>
            </a:r>
            <a:r>
              <a:rPr lang="en-NZ" sz="1400" b="1" dirty="0" smtClean="0"/>
              <a:t>Preconception lifestyle advice for people with subfertility.</a:t>
            </a:r>
            <a:r>
              <a:rPr lang="en-NZ" sz="1400" dirty="0" smtClean="0"/>
              <a:t>”</a:t>
            </a:r>
            <a:r>
              <a:rPr lang="en-NZ" sz="1400" b="1" dirty="0" smtClean="0"/>
              <a:t>  </a:t>
            </a:r>
            <a:r>
              <a:rPr lang="en-NZ" sz="1400" i="1" dirty="0" smtClean="0"/>
              <a:t>Cochrane Database </a:t>
            </a:r>
            <a:r>
              <a:rPr lang="en-NZ" sz="1400" i="1" dirty="0" err="1" smtClean="0"/>
              <a:t>Syst</a:t>
            </a:r>
            <a:r>
              <a:rPr lang="en-NZ" sz="1400" i="1" dirty="0" smtClean="0"/>
              <a:t> Rev </a:t>
            </a:r>
            <a:r>
              <a:rPr lang="en-NZ" sz="1400" dirty="0" smtClean="0"/>
              <a:t>14, no.4 (2010) CD008189</a:t>
            </a:r>
            <a:endParaRPr lang="en-US" sz="1400" dirty="0" smtClean="0"/>
          </a:p>
        </p:txBody>
      </p:sp>
      <p:pic>
        <p:nvPicPr>
          <p:cNvPr id="4" name="Picture 1" descr="C:\Users\Loula\AppData\Local\Microsoft\Windows\Temporary Internet Files\Content.Outlook\0NNPYX5I\alcohol.jpg"/>
          <p:cNvPicPr>
            <a:picLocks noChangeAspect="1" noChangeArrowheads="1"/>
          </p:cNvPicPr>
          <p:nvPr/>
        </p:nvPicPr>
        <p:blipFill>
          <a:blip r:embed="rId2" cstate="print"/>
          <a:srcRect/>
          <a:stretch>
            <a:fillRect/>
          </a:stretch>
        </p:blipFill>
        <p:spPr bwMode="auto">
          <a:xfrm>
            <a:off x="0" y="0"/>
            <a:ext cx="1801368" cy="179527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801368" y="274638"/>
            <a:ext cx="6885432" cy="1143000"/>
          </a:xfrm>
        </p:spPr>
        <p:txBody>
          <a:bodyPr/>
          <a:lstStyle/>
          <a:p>
            <a:r>
              <a:rPr lang="en-NZ" sz="3600" b="1" dirty="0" smtClean="0"/>
              <a:t>Caffeine and fertility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0238861"/>
              </p:ext>
            </p:extLst>
          </p:nvPr>
        </p:nvGraphicFramePr>
        <p:xfrm>
          <a:off x="179387" y="1988840"/>
          <a:ext cx="8640763" cy="3036947"/>
        </p:xfrm>
        <a:graphic>
          <a:graphicData uri="http://schemas.openxmlformats.org/drawingml/2006/table">
            <a:tbl>
              <a:tblPr/>
              <a:tblGrid>
                <a:gridCol w="1760538"/>
                <a:gridCol w="6880225"/>
              </a:tblGrid>
              <a:tr h="3823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NZ" sz="1000" b="1" i="0" u="none" strike="noStrike" cap="none" normalizeH="0" baseline="0" dirty="0" smtClean="0">
                        <a:ln>
                          <a:noFill/>
                        </a:ln>
                        <a:solidFill>
                          <a:srgbClr val="FFFFFF"/>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sz="1400" b="1" i="0" u="none" strike="noStrike" cap="none" normalizeH="0" baseline="0" dirty="0" smtClean="0">
                          <a:ln>
                            <a:noFill/>
                          </a:ln>
                          <a:solidFill>
                            <a:srgbClr val="FFFFFF"/>
                          </a:solidFill>
                          <a:effectLst/>
                          <a:latin typeface="Verdana" pitchFamily="34" charset="0"/>
                          <a:ea typeface="MS PGothic" pitchFamily="34" charset="-128"/>
                        </a:rPr>
                        <a:t>Effect on fertility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408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sz="1400" b="0" i="0" u="none" strike="noStrike" cap="none" normalizeH="0" baseline="0" smtClean="0">
                          <a:ln>
                            <a:noFill/>
                          </a:ln>
                          <a:solidFill>
                            <a:srgbClr val="000000"/>
                          </a:solidFill>
                          <a:effectLst/>
                          <a:latin typeface="Verdana" pitchFamily="34" charset="0"/>
                          <a:ea typeface="MS PGothic" pitchFamily="34" charset="-128"/>
                        </a:rPr>
                        <a:t>Negative effect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5638">
                        <a:alpha val="45097"/>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NZ" sz="1800" b="0" i="0" u="none" strike="noStrike" cap="none" normalizeH="0" baseline="0" smtClean="0">
                          <a:ln>
                            <a:noFill/>
                          </a:ln>
                          <a:solidFill>
                            <a:srgbClr val="000000"/>
                          </a:solidFill>
                          <a:effectLst/>
                          <a:latin typeface="Verdana" pitchFamily="34" charset="0"/>
                          <a:ea typeface="MS PGothic" pitchFamily="34" charset="-128"/>
                        </a:rPr>
                        <a:t>↑</a:t>
                      </a:r>
                      <a:r>
                        <a:rPr kumimoji="0" lang="en-NZ" sz="1400" b="0" i="0" u="none" strike="noStrike" cap="none" normalizeH="0" baseline="0" smtClean="0">
                          <a:ln>
                            <a:noFill/>
                          </a:ln>
                          <a:solidFill>
                            <a:srgbClr val="000000"/>
                          </a:solidFill>
                          <a:effectLst/>
                          <a:latin typeface="Verdana" pitchFamily="34" charset="0"/>
                          <a:ea typeface="MS PGothic" pitchFamily="34" charset="-128"/>
                        </a:rPr>
                        <a:t> time to conceive (&gt;300mg/day)</a:t>
                      </a:r>
                      <a:r>
                        <a:rPr kumimoji="0" lang="en-NZ" sz="1400" b="0" i="0" u="none" strike="noStrike" cap="none" normalizeH="0" baseline="30000" smtClean="0">
                          <a:ln>
                            <a:noFill/>
                          </a:ln>
                          <a:solidFill>
                            <a:srgbClr val="000000"/>
                          </a:solidFill>
                          <a:effectLst/>
                          <a:latin typeface="Verdana" pitchFamily="34" charset="0"/>
                          <a:ea typeface="MS PGothic" pitchFamily="34" charset="-128"/>
                        </a:rPr>
                        <a:t>1</a:t>
                      </a:r>
                      <a:endParaRPr kumimoji="0" lang="en-NZ" sz="1400" b="0" i="0" u="none" strike="noStrike" cap="none" normalizeH="0" baseline="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4DB"/>
                    </a:solidFill>
                  </a:tcPr>
                </a:tc>
              </a:tr>
              <a:tr h="533167">
                <a:tc vMerge="1">
                  <a:txBody>
                    <a:bodyPr/>
                    <a:lstStyle/>
                    <a:p>
                      <a:endParaRPr lang="en-NZ"/>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NZ" sz="1800" b="0" i="0" u="none" strike="noStrike" cap="none" normalizeH="0" baseline="0" smtClean="0">
                          <a:ln>
                            <a:noFill/>
                          </a:ln>
                          <a:solidFill>
                            <a:srgbClr val="000000"/>
                          </a:solidFill>
                          <a:effectLst/>
                          <a:latin typeface="Verdana" pitchFamily="34" charset="0"/>
                          <a:ea typeface="MS PGothic" pitchFamily="34" charset="-128"/>
                        </a:rPr>
                        <a:t>↑</a:t>
                      </a:r>
                      <a:r>
                        <a:rPr kumimoji="0" lang="en-NZ" sz="1400" b="0" i="0" u="none" strike="noStrike" cap="none" normalizeH="0" baseline="0" smtClean="0">
                          <a:ln>
                            <a:noFill/>
                          </a:ln>
                          <a:solidFill>
                            <a:srgbClr val="000000"/>
                          </a:solidFill>
                          <a:effectLst/>
                          <a:latin typeface="Verdana" pitchFamily="34" charset="0"/>
                          <a:ea typeface="MS PGothic" pitchFamily="34" charset="-128"/>
                        </a:rPr>
                        <a:t> risk of spontaneous abortion (&gt;150, &gt;300, &gt;375mg/day)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EE"/>
                    </a:solidFill>
                  </a:tcPr>
                </a:tc>
              </a:tr>
              <a:tr h="5724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sz="1400" b="0" i="0" u="none" strike="noStrike" cap="none" normalizeH="0" baseline="0" smtClean="0">
                          <a:ln>
                            <a:noFill/>
                          </a:ln>
                          <a:solidFill>
                            <a:srgbClr val="000000"/>
                          </a:solidFill>
                          <a:effectLst/>
                          <a:latin typeface="Verdana" pitchFamily="34" charset="0"/>
                          <a:ea typeface="MS PGothic" pitchFamily="34" charset="-128"/>
                        </a:rPr>
                        <a:t>Negative effect on IVF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5638">
                        <a:alpha val="45097"/>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NZ" sz="1800" b="0" i="0" u="none" strike="noStrike" cap="none" normalizeH="0" baseline="0" smtClean="0">
                          <a:ln>
                            <a:noFill/>
                          </a:ln>
                          <a:solidFill>
                            <a:srgbClr val="000000"/>
                          </a:solidFill>
                          <a:effectLst/>
                          <a:latin typeface="Verdana" pitchFamily="34" charset="0"/>
                          <a:ea typeface="MS PGothic" pitchFamily="34" charset="-128"/>
                        </a:rPr>
                        <a:t>↑</a:t>
                      </a:r>
                      <a:r>
                        <a:rPr kumimoji="0" lang="en-NZ" sz="1400" b="0" i="0" u="none" strike="noStrike" cap="none" normalizeH="0" baseline="0" smtClean="0">
                          <a:ln>
                            <a:noFill/>
                          </a:ln>
                          <a:solidFill>
                            <a:srgbClr val="000000"/>
                          </a:solidFill>
                          <a:effectLst/>
                          <a:latin typeface="Verdana" pitchFamily="34" charset="0"/>
                          <a:ea typeface="MS PGothic" pitchFamily="34" charset="-128"/>
                        </a:rPr>
                        <a:t> the risk of miscarriage and not achieving a live birth</a:t>
                      </a:r>
                      <a:r>
                        <a:rPr kumimoji="0" lang="en-NZ" sz="1400" b="0" i="0" u="none" strike="noStrike" cap="none" normalizeH="0" baseline="30000" smtClean="0">
                          <a:ln>
                            <a:noFill/>
                          </a:ln>
                          <a:solidFill>
                            <a:srgbClr val="000000"/>
                          </a:solidFill>
                          <a:effectLst/>
                          <a:latin typeface="Verdana" pitchFamily="34" charset="0"/>
                          <a:ea typeface="MS PGothic" pitchFamily="34" charset="-128"/>
                        </a:rPr>
                        <a:t>2</a:t>
                      </a:r>
                      <a:endParaRPr kumimoji="0" lang="en-NZ" sz="1400" b="0" i="0" u="none" strike="noStrike" cap="none" normalizeH="0" baseline="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4DB"/>
                    </a:solidFill>
                  </a:tcPr>
                </a:tc>
              </a:tr>
              <a:tr h="57245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sz="1400" b="0" i="0" u="none" strike="noStrike" cap="none" normalizeH="0" baseline="0" smtClean="0">
                          <a:ln>
                            <a:noFill/>
                          </a:ln>
                          <a:solidFill>
                            <a:srgbClr val="000000"/>
                          </a:solidFill>
                          <a:effectLst/>
                          <a:latin typeface="Verdana" pitchFamily="34" charset="0"/>
                          <a:ea typeface="MS PGothic" pitchFamily="34" charset="-128"/>
                        </a:rPr>
                        <a:t>No effect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5638">
                        <a:alpha val="45097"/>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NZ" sz="1400" b="0" i="0" u="none" strike="noStrike" cap="none" normalizeH="0" baseline="0" smtClean="0">
                          <a:ln>
                            <a:noFill/>
                          </a:ln>
                          <a:solidFill>
                            <a:srgbClr val="000000"/>
                          </a:solidFill>
                          <a:effectLst/>
                          <a:latin typeface="Verdana" pitchFamily="34" charset="0"/>
                          <a:ea typeface="MS PGothic" pitchFamily="34" charset="-128"/>
                        </a:rPr>
                        <a:t>No negative effect of when adjusted for confounding lifestyle factors (100 – 200 mg/day)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EE"/>
                    </a:solidFill>
                  </a:tcPr>
                </a:tc>
              </a:tr>
              <a:tr h="572453">
                <a:tc vMerge="1">
                  <a:txBody>
                    <a:bodyPr/>
                    <a:lstStyle/>
                    <a:p>
                      <a:endParaRPr lang="en-NZ"/>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NZ" sz="1400" b="0" i="0" u="none" strike="noStrike" cap="none" normalizeH="0" baseline="0" dirty="0" smtClean="0">
                          <a:ln>
                            <a:noFill/>
                          </a:ln>
                          <a:solidFill>
                            <a:srgbClr val="000000"/>
                          </a:solidFill>
                          <a:effectLst/>
                          <a:latin typeface="Verdana" pitchFamily="34" charset="0"/>
                          <a:ea typeface="MS PGothic" pitchFamily="34" charset="-128"/>
                        </a:rPr>
                        <a:t>No effect on spontaneous abortion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400" b="0" i="0" u="none" strike="noStrike" cap="none" normalizeH="0" baseline="0" dirty="0" smtClean="0">
                        <a:ln>
                          <a:noFill/>
                        </a:ln>
                        <a:solidFill>
                          <a:srgbClr val="000000"/>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4DB"/>
                    </a:solidFill>
                  </a:tcPr>
                </a:tc>
              </a:tr>
            </a:tbl>
          </a:graphicData>
        </a:graphic>
      </p:graphicFrame>
      <p:sp>
        <p:nvSpPr>
          <p:cNvPr id="5" name="TextBox 4"/>
          <p:cNvSpPr txBox="1"/>
          <p:nvPr/>
        </p:nvSpPr>
        <p:spPr>
          <a:xfrm>
            <a:off x="250824" y="5445224"/>
            <a:ext cx="8569325" cy="1014412"/>
          </a:xfrm>
          <a:prstGeom prst="rect">
            <a:avLst/>
          </a:prstGeom>
          <a:noFill/>
        </p:spPr>
        <p:txBody>
          <a:bodyPr>
            <a:spAutoFit/>
          </a:bodyPr>
          <a:lstStyle/>
          <a:p>
            <a:pPr marL="342900" indent="-342900">
              <a:buFontTx/>
              <a:buAutoNum type="arabicPeriod"/>
              <a:defRPr/>
            </a:pPr>
            <a:r>
              <a:rPr lang="en-NZ" sz="1200" dirty="0">
                <a:latin typeface="+mn-lt"/>
                <a:cs typeface="Arial" pitchFamily="34" charset="0"/>
              </a:rPr>
              <a:t>Homan et al (2007) </a:t>
            </a:r>
            <a:r>
              <a:rPr lang="en-NZ" sz="1200" b="1" dirty="0">
                <a:latin typeface="+mn-lt"/>
                <a:cs typeface="Arial" pitchFamily="34" charset="0"/>
              </a:rPr>
              <a:t>The impact of lifestyle factors on reproductive performance in the general population and those undergoing infertility treatment: A review  </a:t>
            </a:r>
            <a:r>
              <a:rPr lang="en-NZ" sz="1200" dirty="0">
                <a:latin typeface="+mn-lt"/>
                <a:cs typeface="Arial" pitchFamily="34" charset="0"/>
              </a:rPr>
              <a:t>Hum </a:t>
            </a:r>
            <a:r>
              <a:rPr lang="en-NZ" sz="1200" dirty="0" err="1">
                <a:latin typeface="+mn-lt"/>
                <a:cs typeface="Arial" pitchFamily="34" charset="0"/>
              </a:rPr>
              <a:t>Reprod</a:t>
            </a:r>
            <a:r>
              <a:rPr lang="en-NZ" sz="1200" dirty="0">
                <a:latin typeface="+mn-lt"/>
                <a:cs typeface="Arial" pitchFamily="34" charset="0"/>
              </a:rPr>
              <a:t> Update  13(3):09-23</a:t>
            </a:r>
            <a:endParaRPr lang="en-US" sz="1200" dirty="0">
              <a:latin typeface="+mn-lt"/>
              <a:cs typeface="Arial" pitchFamily="34" charset="0"/>
            </a:endParaRPr>
          </a:p>
          <a:p>
            <a:pPr marL="342900" indent="-342900">
              <a:buFontTx/>
              <a:buAutoNum type="arabicPeriod"/>
              <a:defRPr/>
            </a:pPr>
            <a:r>
              <a:rPr lang="en-NZ" sz="1200" dirty="0">
                <a:latin typeface="+mn-lt"/>
                <a:ea typeface="ＭＳ Ｐゴシック" pitchFamily="34" charset="-128"/>
                <a:cs typeface="Arial" pitchFamily="34" charset="0"/>
              </a:rPr>
              <a:t>2. </a:t>
            </a:r>
            <a:r>
              <a:rPr lang="en-NZ" sz="1200" dirty="0" err="1">
                <a:latin typeface="+mn-lt"/>
                <a:ea typeface="ＭＳ Ｐゴシック" pitchFamily="34" charset="-128"/>
                <a:cs typeface="Arial" pitchFamily="34" charset="0"/>
              </a:rPr>
              <a:t>Klonoff</a:t>
            </a:r>
            <a:r>
              <a:rPr lang="en-NZ" sz="1200" dirty="0">
                <a:latin typeface="+mn-lt"/>
                <a:ea typeface="ＭＳ Ｐゴシック" pitchFamily="34" charset="-128"/>
                <a:cs typeface="Arial" pitchFamily="34" charset="0"/>
              </a:rPr>
              <a:t>-Cohen et al (2002) </a:t>
            </a:r>
            <a:r>
              <a:rPr lang="en-NZ" sz="1200" b="1" dirty="0">
                <a:latin typeface="+mn-lt"/>
                <a:ea typeface="ＭＳ Ｐゴシック" pitchFamily="34" charset="-128"/>
                <a:cs typeface="Arial" pitchFamily="34" charset="0"/>
              </a:rPr>
              <a:t>A prospective study of the effects of female </a:t>
            </a:r>
            <a:r>
              <a:rPr lang="en-NZ" sz="1200" b="1" dirty="0" err="1">
                <a:latin typeface="+mn-lt"/>
                <a:ea typeface="ＭＳ Ｐゴシック" pitchFamily="34" charset="-128"/>
                <a:cs typeface="Arial" pitchFamily="34" charset="0"/>
              </a:rPr>
              <a:t>amd</a:t>
            </a:r>
            <a:r>
              <a:rPr lang="en-NZ" sz="1200" b="1" dirty="0">
                <a:latin typeface="+mn-lt"/>
                <a:ea typeface="ＭＳ Ｐゴシック" pitchFamily="34" charset="-128"/>
                <a:cs typeface="Arial" pitchFamily="34" charset="0"/>
              </a:rPr>
              <a:t> male caffeine consumption and the reproductive endpoints of IVF and gamete intra-Fallopian transfer </a:t>
            </a:r>
            <a:r>
              <a:rPr lang="en-NZ" sz="1200" dirty="0">
                <a:latin typeface="+mn-lt"/>
                <a:ea typeface="ＭＳ Ｐゴシック" pitchFamily="34" charset="-128"/>
                <a:cs typeface="Arial" pitchFamily="34" charset="0"/>
              </a:rPr>
              <a:t> Hum </a:t>
            </a:r>
            <a:r>
              <a:rPr lang="en-NZ" sz="1200" dirty="0" err="1">
                <a:latin typeface="+mn-lt"/>
                <a:ea typeface="ＭＳ Ｐゴシック" pitchFamily="34" charset="-128"/>
                <a:cs typeface="Arial" pitchFamily="34" charset="0"/>
              </a:rPr>
              <a:t>Reprod</a:t>
            </a:r>
            <a:r>
              <a:rPr lang="en-NZ" sz="1200" dirty="0">
                <a:latin typeface="+mn-lt"/>
                <a:ea typeface="ＭＳ Ｐゴシック" pitchFamily="34" charset="-128"/>
                <a:cs typeface="Arial" pitchFamily="34" charset="0"/>
              </a:rPr>
              <a:t> 17(7):1746-1754.</a:t>
            </a:r>
            <a:r>
              <a:rPr lang="en-NZ" sz="1200" b="1" dirty="0">
                <a:latin typeface="+mn-lt"/>
                <a:ea typeface="ＭＳ Ｐゴシック" pitchFamily="34" charset="-128"/>
                <a:cs typeface="Arial" pitchFamily="34" charset="0"/>
              </a:rPr>
              <a:t> </a:t>
            </a:r>
            <a:r>
              <a:rPr lang="en-NZ" sz="1200" b="1" i="1" dirty="0">
                <a:latin typeface="+mn-lt"/>
                <a:ea typeface="ＭＳ Ｐゴシック" pitchFamily="34" charset="-128"/>
                <a:cs typeface="Arial" pitchFamily="34" charset="0"/>
              </a:rPr>
              <a:t> </a:t>
            </a:r>
            <a:endParaRPr lang="en-NZ" sz="1200" dirty="0">
              <a:latin typeface="+mn-lt"/>
              <a:ea typeface="ＭＳ Ｐゴシック" pitchFamily="34" charset="-128"/>
              <a:cs typeface="Arial" pitchFamily="34" charset="0"/>
            </a:endParaRPr>
          </a:p>
          <a:p>
            <a:pPr>
              <a:defRPr/>
            </a:pPr>
            <a:endParaRPr lang="en-NZ" sz="1200" dirty="0">
              <a:latin typeface="+mn-lt"/>
              <a:ea typeface="ＭＳ Ｐゴシック" pitchFamily="34" charset="-128"/>
              <a:cs typeface="Arial" pitchFamily="34" charset="0"/>
            </a:endParaRPr>
          </a:p>
        </p:txBody>
      </p:sp>
      <p:pic>
        <p:nvPicPr>
          <p:cNvPr id="6" name="Picture 1" descr="C:\Users\Loula\AppData\Local\Microsoft\Windows\Temporary Internet Files\Content.Outlook\0NNPYX5I\alcohol.jpg"/>
          <p:cNvPicPr>
            <a:picLocks noChangeAspect="1" noChangeArrowheads="1"/>
          </p:cNvPicPr>
          <p:nvPr/>
        </p:nvPicPr>
        <p:blipFill>
          <a:blip r:embed="rId2" cstate="print"/>
          <a:srcRect/>
          <a:stretch>
            <a:fillRect/>
          </a:stretch>
        </p:blipFill>
        <p:spPr bwMode="auto">
          <a:xfrm>
            <a:off x="0" y="0"/>
            <a:ext cx="1801368" cy="179527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368" y="274638"/>
            <a:ext cx="6885432" cy="1143000"/>
          </a:xfrm>
        </p:spPr>
        <p:txBody>
          <a:bodyPr/>
          <a:lstStyle/>
          <a:p>
            <a:r>
              <a:rPr lang="en-US" dirty="0" smtClean="0"/>
              <a:t>What you can do</a:t>
            </a:r>
            <a:endParaRPr lang="en-US" dirty="0"/>
          </a:p>
        </p:txBody>
      </p:sp>
      <p:sp>
        <p:nvSpPr>
          <p:cNvPr id="3" name="Content Placeholder 2"/>
          <p:cNvSpPr>
            <a:spLocks noGrp="1"/>
          </p:cNvSpPr>
          <p:nvPr>
            <p:ph idx="1"/>
          </p:nvPr>
        </p:nvSpPr>
        <p:spPr>
          <a:xfrm>
            <a:off x="457200" y="1600200"/>
            <a:ext cx="7067128" cy="4525963"/>
          </a:xfrm>
        </p:spPr>
        <p:txBody>
          <a:bodyPr/>
          <a:lstStyle/>
          <a:p>
            <a:endParaRPr lang="en-US" dirty="0" smtClean="0"/>
          </a:p>
          <a:p>
            <a:pPr>
              <a:spcAft>
                <a:spcPts val="600"/>
              </a:spcAft>
            </a:pPr>
            <a:r>
              <a:rPr lang="en-US" dirty="0" smtClean="0"/>
              <a:t>Women – avoid or limit alcohol pre-conceptually</a:t>
            </a:r>
          </a:p>
          <a:p>
            <a:pPr>
              <a:spcAft>
                <a:spcPts val="600"/>
              </a:spcAft>
            </a:pPr>
            <a:r>
              <a:rPr lang="en-US" dirty="0" smtClean="0"/>
              <a:t>Men – limit alcohol consumption</a:t>
            </a:r>
          </a:p>
          <a:p>
            <a:pPr>
              <a:spcAft>
                <a:spcPts val="600"/>
              </a:spcAft>
            </a:pPr>
            <a:r>
              <a:rPr lang="en-US" dirty="0" smtClean="0"/>
              <a:t>Women and men – avoid recreational drugs</a:t>
            </a:r>
          </a:p>
          <a:p>
            <a:pPr>
              <a:spcAft>
                <a:spcPts val="600"/>
              </a:spcAft>
            </a:pPr>
            <a:r>
              <a:rPr lang="en-US" dirty="0" smtClean="0"/>
              <a:t>Avoid or limit caffeine consumption</a:t>
            </a:r>
            <a:endParaRPr lang="en-US" dirty="0"/>
          </a:p>
        </p:txBody>
      </p:sp>
      <p:pic>
        <p:nvPicPr>
          <p:cNvPr id="28673" name="Picture 1" descr="C:\Users\Loula\AppData\Local\Microsoft\Windows\Temporary Internet Files\Content.Outlook\0NNPYX5I\alcohol.jpg"/>
          <p:cNvPicPr>
            <a:picLocks noChangeAspect="1" noChangeArrowheads="1"/>
          </p:cNvPicPr>
          <p:nvPr/>
        </p:nvPicPr>
        <p:blipFill>
          <a:blip r:embed="rId2" cstate="print"/>
          <a:srcRect/>
          <a:stretch>
            <a:fillRect/>
          </a:stretch>
        </p:blipFill>
        <p:spPr bwMode="auto">
          <a:xfrm>
            <a:off x="0" y="0"/>
            <a:ext cx="1801368" cy="1795272"/>
          </a:xfrm>
          <a:prstGeom prst="rect">
            <a:avLst/>
          </a:prstGeom>
          <a:noFill/>
        </p:spPr>
      </p:pic>
    </p:spTree>
    <p:extLst>
      <p:ext uri="{BB962C8B-B14F-4D97-AF65-F5344CB8AC3E}">
        <p14:creationId xmlns:p14="http://schemas.microsoft.com/office/powerpoint/2010/main" val="1164543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6995120" cy="4525963"/>
          </a:xfrm>
        </p:spPr>
        <p:txBody>
          <a:bodyPr/>
          <a:lstStyle/>
          <a:p>
            <a:endParaRPr lang="en-US" dirty="0" smtClean="0"/>
          </a:p>
          <a:p>
            <a:pPr>
              <a:spcAft>
                <a:spcPts val="600"/>
              </a:spcAft>
            </a:pPr>
            <a:r>
              <a:rPr lang="en-US" dirty="0" smtClean="0"/>
              <a:t>Cigarette smoke contains over 4000 chemicals</a:t>
            </a:r>
          </a:p>
          <a:p>
            <a:pPr>
              <a:spcAft>
                <a:spcPts val="600"/>
              </a:spcAft>
            </a:pPr>
            <a:r>
              <a:rPr lang="en-US" dirty="0" smtClean="0"/>
              <a:t>Associated with lower fertility rates, adverse reproductive outcomes, higher risk of IVF failure</a:t>
            </a:r>
            <a:endParaRPr lang="en-US" dirty="0"/>
          </a:p>
        </p:txBody>
      </p:sp>
      <p:pic>
        <p:nvPicPr>
          <p:cNvPr id="37889"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812" y="274638"/>
            <a:ext cx="6884988" cy="1143000"/>
          </a:xfrm>
        </p:spPr>
        <p:txBody>
          <a:bodyPr/>
          <a:lstStyle/>
          <a:p>
            <a:r>
              <a:rPr lang="en-US" dirty="0" smtClean="0"/>
              <a:t>Women</a:t>
            </a:r>
            <a:endParaRPr lang="en-US" dirty="0"/>
          </a:p>
        </p:txBody>
      </p:sp>
      <p:sp>
        <p:nvSpPr>
          <p:cNvPr id="3" name="Content Placeholder 2"/>
          <p:cNvSpPr>
            <a:spLocks noGrp="1"/>
          </p:cNvSpPr>
          <p:nvPr>
            <p:ph idx="1"/>
          </p:nvPr>
        </p:nvSpPr>
        <p:spPr>
          <a:xfrm>
            <a:off x="457200" y="1600200"/>
            <a:ext cx="6995120" cy="4525963"/>
          </a:xfrm>
        </p:spPr>
        <p:txBody>
          <a:bodyPr>
            <a:normAutofit/>
          </a:bodyPr>
          <a:lstStyle/>
          <a:p>
            <a:endParaRPr lang="en-US" dirty="0" smtClean="0"/>
          </a:p>
          <a:p>
            <a:pPr>
              <a:spcAft>
                <a:spcPts val="600"/>
              </a:spcAft>
            </a:pPr>
            <a:r>
              <a:rPr lang="en-US" sz="2400" dirty="0" smtClean="0"/>
              <a:t>Decreases in ovarian function and ovarian reserve</a:t>
            </a:r>
          </a:p>
          <a:p>
            <a:pPr>
              <a:spcAft>
                <a:spcPts val="600"/>
              </a:spcAft>
            </a:pPr>
            <a:r>
              <a:rPr lang="en-US" sz="2400" dirty="0" smtClean="0"/>
              <a:t>Women who smoke 10 or more per day found to have 30-35% increase in urinary FSH</a:t>
            </a:r>
          </a:p>
          <a:p>
            <a:pPr>
              <a:spcAft>
                <a:spcPts val="600"/>
              </a:spcAft>
            </a:pPr>
            <a:r>
              <a:rPr lang="en-US" sz="2400" dirty="0" smtClean="0"/>
              <a:t>Women who smoke 20 or more had lower </a:t>
            </a:r>
            <a:r>
              <a:rPr lang="en-US" sz="2400" dirty="0" err="1" smtClean="0"/>
              <a:t>luteal</a:t>
            </a:r>
            <a:r>
              <a:rPr lang="en-US" sz="2400" dirty="0" smtClean="0"/>
              <a:t> phase progesterone</a:t>
            </a:r>
          </a:p>
          <a:p>
            <a:endParaRPr lang="en-US" dirty="0" smtClean="0"/>
          </a:p>
          <a:p>
            <a:pPr marL="0" indent="0">
              <a:buNone/>
            </a:pPr>
            <a:r>
              <a:rPr lang="en-US" sz="1400" dirty="0" smtClean="0"/>
              <a:t>Windham GC, Mitchell P, Anderson M, </a:t>
            </a:r>
            <a:r>
              <a:rPr lang="en-US" sz="1400" dirty="0" err="1" smtClean="0"/>
              <a:t>Lasley</a:t>
            </a:r>
            <a:r>
              <a:rPr lang="en-US" sz="1400" dirty="0" smtClean="0"/>
              <a:t> BL: Cigarette smoking and effects on hormone function in premenopausal women. Environ Health </a:t>
            </a:r>
            <a:r>
              <a:rPr lang="en-US" sz="1400" dirty="0" err="1" smtClean="0"/>
              <a:t>Perspect</a:t>
            </a:r>
            <a:r>
              <a:rPr lang="en-US" sz="1400" dirty="0" smtClean="0"/>
              <a:t> 2005, 113:1285–1290.</a:t>
            </a:r>
            <a:endParaRPr lang="en-US" sz="1400" dirty="0"/>
          </a:p>
        </p:txBody>
      </p:sp>
      <p:pic>
        <p:nvPicPr>
          <p:cNvPr id="35841"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812" y="274638"/>
            <a:ext cx="6884988" cy="1143000"/>
          </a:xfrm>
        </p:spPr>
        <p:txBody>
          <a:bodyPr/>
          <a:lstStyle/>
          <a:p>
            <a:r>
              <a:rPr lang="en-US" dirty="0" smtClean="0"/>
              <a:t>Women</a:t>
            </a:r>
            <a:endParaRPr lang="en-US" dirty="0"/>
          </a:p>
        </p:txBody>
      </p:sp>
      <p:sp>
        <p:nvSpPr>
          <p:cNvPr id="3" name="Content Placeholder 2"/>
          <p:cNvSpPr>
            <a:spLocks noGrp="1"/>
          </p:cNvSpPr>
          <p:nvPr>
            <p:ph idx="1"/>
          </p:nvPr>
        </p:nvSpPr>
        <p:spPr>
          <a:xfrm>
            <a:off x="457200" y="1600200"/>
            <a:ext cx="7067128" cy="4925144"/>
          </a:xfrm>
        </p:spPr>
        <p:txBody>
          <a:bodyPr>
            <a:normAutofit lnSpcReduction="10000"/>
          </a:bodyPr>
          <a:lstStyle/>
          <a:p>
            <a:endParaRPr lang="en-US" dirty="0" smtClean="0"/>
          </a:p>
          <a:p>
            <a:pPr>
              <a:spcAft>
                <a:spcPts val="600"/>
              </a:spcAft>
            </a:pPr>
            <a:r>
              <a:rPr lang="en-US" sz="2400" dirty="0" smtClean="0"/>
              <a:t>May impair </a:t>
            </a:r>
            <a:r>
              <a:rPr lang="en-US" sz="2400" dirty="0" err="1" smtClean="0"/>
              <a:t>oocyte</a:t>
            </a:r>
            <a:r>
              <a:rPr lang="en-US" sz="2400" dirty="0" smtClean="0"/>
              <a:t> pick up and transport of </a:t>
            </a:r>
            <a:r>
              <a:rPr lang="en-US" sz="2400" dirty="0" err="1" smtClean="0"/>
              <a:t>fertilised</a:t>
            </a:r>
            <a:r>
              <a:rPr lang="en-US" sz="2400" dirty="0" smtClean="0"/>
              <a:t> embryos within oviduct -&gt; increased rate of ectopic pregnancies, longer time to conception</a:t>
            </a:r>
          </a:p>
          <a:p>
            <a:pPr>
              <a:spcAft>
                <a:spcPts val="600"/>
              </a:spcAft>
            </a:pPr>
            <a:r>
              <a:rPr lang="en-US" sz="2400" dirty="0" smtClean="0"/>
              <a:t>While using donor oocytes found that women who smoked 0-10 per day had higher pregnancy rates than those that smoked 20 or more per day -&gt; compromised uterine environment</a:t>
            </a:r>
          </a:p>
          <a:p>
            <a:pPr>
              <a:spcAft>
                <a:spcPts val="600"/>
              </a:spcAft>
            </a:pPr>
            <a:endParaRPr lang="en-US" sz="2400" dirty="0" smtClean="0"/>
          </a:p>
          <a:p>
            <a:pPr marL="0" indent="0">
              <a:buNone/>
            </a:pPr>
            <a:r>
              <a:rPr lang="en-US" sz="1400" dirty="0" err="1" smtClean="0"/>
              <a:t>Soares</a:t>
            </a:r>
            <a:r>
              <a:rPr lang="en-US" sz="1400" dirty="0" smtClean="0"/>
              <a:t> SR, Simon C, </a:t>
            </a:r>
            <a:r>
              <a:rPr lang="en-US" sz="1400" dirty="0" err="1" smtClean="0"/>
              <a:t>Remohi</a:t>
            </a:r>
            <a:r>
              <a:rPr lang="en-US" sz="1400" dirty="0" smtClean="0"/>
              <a:t> J, </a:t>
            </a:r>
            <a:r>
              <a:rPr lang="en-US" sz="1400" dirty="0" err="1" smtClean="0"/>
              <a:t>Pellicer</a:t>
            </a:r>
            <a:r>
              <a:rPr lang="en-US" sz="1400" dirty="0" smtClean="0"/>
              <a:t> A: Cigarette smoking affects uterine receptiveness. Hum </a:t>
            </a:r>
            <a:r>
              <a:rPr lang="en-US" sz="1400" dirty="0" err="1" smtClean="0"/>
              <a:t>Reprod</a:t>
            </a:r>
            <a:r>
              <a:rPr lang="en-US" sz="1400" dirty="0" smtClean="0"/>
              <a:t> 2007, 22:543–547.</a:t>
            </a:r>
          </a:p>
        </p:txBody>
      </p:sp>
      <p:pic>
        <p:nvPicPr>
          <p:cNvPr id="34817"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812" y="274638"/>
            <a:ext cx="6884988" cy="1143000"/>
          </a:xfrm>
        </p:spPr>
        <p:txBody>
          <a:bodyPr/>
          <a:lstStyle/>
          <a:p>
            <a:r>
              <a:rPr lang="en-US" dirty="0" smtClean="0"/>
              <a:t>Men</a:t>
            </a:r>
            <a:endParaRPr lang="en-US" dirty="0"/>
          </a:p>
        </p:txBody>
      </p:sp>
      <p:sp>
        <p:nvSpPr>
          <p:cNvPr id="3" name="Content Placeholder 2"/>
          <p:cNvSpPr>
            <a:spLocks noGrp="1"/>
          </p:cNvSpPr>
          <p:nvPr>
            <p:ph idx="1"/>
          </p:nvPr>
        </p:nvSpPr>
        <p:spPr>
          <a:xfrm>
            <a:off x="457200" y="1600200"/>
            <a:ext cx="7139136" cy="4525963"/>
          </a:xfrm>
        </p:spPr>
        <p:txBody>
          <a:bodyPr>
            <a:normAutofit fontScale="92500"/>
          </a:bodyPr>
          <a:lstStyle/>
          <a:p>
            <a:pPr>
              <a:spcAft>
                <a:spcPts val="600"/>
              </a:spcAft>
            </a:pPr>
            <a:endParaRPr lang="en-US" dirty="0" smtClean="0"/>
          </a:p>
          <a:p>
            <a:pPr>
              <a:spcAft>
                <a:spcPts val="600"/>
              </a:spcAft>
            </a:pPr>
            <a:r>
              <a:rPr lang="en-US" dirty="0" smtClean="0"/>
              <a:t>Decrease in total semen volume, sperm count, motility, morphology, </a:t>
            </a:r>
            <a:r>
              <a:rPr lang="en-US" dirty="0" err="1" smtClean="0"/>
              <a:t>fertilising</a:t>
            </a:r>
            <a:r>
              <a:rPr lang="en-US" dirty="0" smtClean="0"/>
              <a:t> capacity, sperm DNA integrity, testosterone</a:t>
            </a:r>
          </a:p>
          <a:p>
            <a:pPr>
              <a:spcAft>
                <a:spcPts val="600"/>
              </a:spcAft>
            </a:pPr>
            <a:r>
              <a:rPr lang="en-US" dirty="0" smtClean="0"/>
              <a:t>Increase in erectile dysfunction</a:t>
            </a:r>
          </a:p>
          <a:p>
            <a:pPr>
              <a:spcAft>
                <a:spcPts val="600"/>
              </a:spcAft>
            </a:pPr>
            <a:r>
              <a:rPr lang="en-US" dirty="0" smtClean="0"/>
              <a:t>Appears to be in direct proportion to quantity of cigarettes smoked</a:t>
            </a:r>
          </a:p>
          <a:p>
            <a:endParaRPr lang="en-US" dirty="0" smtClean="0"/>
          </a:p>
          <a:p>
            <a:pPr marL="0" indent="0">
              <a:buNone/>
            </a:pPr>
            <a:r>
              <a:rPr lang="en-NZ" sz="1400" dirty="0" err="1" smtClean="0"/>
              <a:t>Dechanet</a:t>
            </a:r>
            <a:r>
              <a:rPr lang="en-NZ" sz="1400" dirty="0" smtClean="0"/>
              <a:t>, C., </a:t>
            </a:r>
            <a:r>
              <a:rPr lang="en-NZ" sz="1400" dirty="0" err="1" smtClean="0"/>
              <a:t>Anahory</a:t>
            </a:r>
            <a:r>
              <a:rPr lang="en-NZ" sz="1400" dirty="0" smtClean="0"/>
              <a:t>, T., </a:t>
            </a:r>
            <a:r>
              <a:rPr lang="en-NZ" sz="1400" dirty="0" err="1" smtClean="0"/>
              <a:t>Daude</a:t>
            </a:r>
            <a:r>
              <a:rPr lang="en-NZ" sz="1400" dirty="0" smtClean="0"/>
              <a:t>, M., </a:t>
            </a:r>
            <a:r>
              <a:rPr lang="en-NZ" sz="1400" dirty="0" err="1" smtClean="0"/>
              <a:t>Reyftmann</a:t>
            </a:r>
            <a:r>
              <a:rPr lang="en-NZ" sz="1400" dirty="0" smtClean="0"/>
              <a:t>, L., </a:t>
            </a:r>
            <a:r>
              <a:rPr lang="en-NZ" sz="1400" dirty="0" err="1" smtClean="0"/>
              <a:t>Hamamah</a:t>
            </a:r>
            <a:r>
              <a:rPr lang="en-NZ" sz="1400" dirty="0" smtClean="0"/>
              <a:t>, S., </a:t>
            </a:r>
            <a:r>
              <a:rPr lang="en-NZ" sz="1400" dirty="0" err="1" smtClean="0"/>
              <a:t>Hedon</a:t>
            </a:r>
            <a:r>
              <a:rPr lang="en-NZ" sz="1400" dirty="0" smtClean="0"/>
              <a:t>, B. and </a:t>
            </a:r>
            <a:r>
              <a:rPr lang="en-NZ" sz="1400" dirty="0" err="1" smtClean="0"/>
              <a:t>Dechaud</a:t>
            </a:r>
            <a:r>
              <a:rPr lang="en-NZ" sz="1400" dirty="0" smtClean="0"/>
              <a:t>, H. “ </a:t>
            </a:r>
            <a:r>
              <a:rPr lang="en-NZ" sz="1400" b="1" dirty="0" smtClean="0"/>
              <a:t>Effects of cigarette smoking on reproduction.</a:t>
            </a:r>
            <a:r>
              <a:rPr lang="en-NZ" sz="1400" dirty="0" smtClean="0"/>
              <a:t>” </a:t>
            </a:r>
            <a:r>
              <a:rPr lang="en-NZ" sz="1400" b="1" i="1" dirty="0" smtClean="0"/>
              <a:t> </a:t>
            </a:r>
            <a:r>
              <a:rPr lang="en-NZ" sz="1400" i="1" dirty="0" smtClean="0"/>
              <a:t>Human Reproduction. Update </a:t>
            </a:r>
            <a:r>
              <a:rPr lang="en-NZ" sz="1400" dirty="0" smtClean="0"/>
              <a:t>17, no.1 (2011):76-95</a:t>
            </a:r>
            <a:endParaRPr lang="en-US" sz="1400" dirty="0"/>
          </a:p>
        </p:txBody>
      </p:sp>
      <p:pic>
        <p:nvPicPr>
          <p:cNvPr id="36865"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dirty="0" err="1" smtClean="0"/>
              <a:t>FertilityNZ</a:t>
            </a:r>
            <a:r>
              <a:rPr lang="en-US" dirty="0" smtClean="0"/>
              <a:t> do?</a:t>
            </a:r>
            <a:endParaRPr lang="en-US" dirty="0"/>
          </a:p>
        </p:txBody>
      </p:sp>
      <p:sp>
        <p:nvSpPr>
          <p:cNvPr id="3" name="Content Placeholder 2"/>
          <p:cNvSpPr>
            <a:spLocks noGrp="1"/>
          </p:cNvSpPr>
          <p:nvPr>
            <p:ph idx="1"/>
          </p:nvPr>
        </p:nvSpPr>
        <p:spPr>
          <a:xfrm>
            <a:off x="457200" y="1600200"/>
            <a:ext cx="6419056" cy="4525963"/>
          </a:xfrm>
        </p:spPr>
        <p:txBody>
          <a:bodyPr>
            <a:normAutofit/>
          </a:bodyPr>
          <a:lstStyle/>
          <a:p>
            <a:pPr marL="0" indent="0">
              <a:buNone/>
            </a:pPr>
            <a:r>
              <a:rPr lang="en-US" dirty="0" smtClean="0"/>
              <a:t>3.  Advocacy</a:t>
            </a:r>
          </a:p>
          <a:p>
            <a:pPr lvl="1"/>
            <a:r>
              <a:rPr lang="en-US" dirty="0" smtClean="0"/>
              <a:t>Provide a national voice for people affected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579" y="3573016"/>
            <a:ext cx="7101082" cy="2562246"/>
          </a:xfrm>
          <a:prstGeom prst="rect">
            <a:avLst/>
          </a:prstGeom>
          <a:ln w="38100">
            <a:solidFill>
              <a:schemeClr val="accent1"/>
            </a:solidFill>
          </a:ln>
          <a:effectLst>
            <a:innerShdw blurRad="266700">
              <a:prstClr val="black"/>
            </a:innerShdw>
          </a:effectLst>
        </p:spPr>
      </p:pic>
    </p:spTree>
    <p:extLst>
      <p:ext uri="{BB962C8B-B14F-4D97-AF65-F5344CB8AC3E}">
        <p14:creationId xmlns:p14="http://schemas.microsoft.com/office/powerpoint/2010/main" val="30893973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812" y="274638"/>
            <a:ext cx="6884988" cy="1143000"/>
          </a:xfrm>
        </p:spPr>
        <p:txBody>
          <a:bodyPr/>
          <a:lstStyle/>
          <a:p>
            <a:r>
              <a:rPr lang="en-US" dirty="0"/>
              <a:t>P</a:t>
            </a:r>
            <a:r>
              <a:rPr lang="en-US" dirty="0" smtClean="0"/>
              <a:t>regnancy</a:t>
            </a:r>
            <a:endParaRPr lang="en-US" dirty="0"/>
          </a:p>
        </p:txBody>
      </p:sp>
      <p:sp>
        <p:nvSpPr>
          <p:cNvPr id="3" name="Content Placeholder 2"/>
          <p:cNvSpPr>
            <a:spLocks noGrp="1"/>
          </p:cNvSpPr>
          <p:nvPr>
            <p:ph idx="1"/>
          </p:nvPr>
        </p:nvSpPr>
        <p:spPr>
          <a:xfrm>
            <a:off x="457200" y="2060848"/>
            <a:ext cx="8229600" cy="4065315"/>
          </a:xfrm>
        </p:spPr>
        <p:txBody>
          <a:bodyPr>
            <a:normAutofit fontScale="47500" lnSpcReduction="20000"/>
          </a:bodyPr>
          <a:lstStyle/>
          <a:p>
            <a:pPr>
              <a:buNone/>
            </a:pPr>
            <a:endParaRPr lang="en-US" dirty="0" smtClean="0"/>
          </a:p>
          <a:p>
            <a:pPr>
              <a:buNone/>
            </a:pPr>
            <a:r>
              <a:rPr lang="en-US" sz="5900" dirty="0" smtClean="0"/>
              <a:t>Major cause of </a:t>
            </a:r>
          </a:p>
          <a:p>
            <a:pPr>
              <a:buNone/>
            </a:pPr>
            <a:endParaRPr lang="en-US" sz="5900" dirty="0" smtClean="0"/>
          </a:p>
          <a:p>
            <a:r>
              <a:rPr lang="en-US" sz="5900" dirty="0" smtClean="0"/>
              <a:t>preterm births</a:t>
            </a:r>
          </a:p>
          <a:p>
            <a:r>
              <a:rPr lang="en-US" sz="5900" dirty="0" smtClean="0"/>
              <a:t>low birth weight babies </a:t>
            </a:r>
          </a:p>
          <a:p>
            <a:r>
              <a:rPr lang="en-US" sz="5900" dirty="0" smtClean="0"/>
              <a:t>spontaneous abortions</a:t>
            </a:r>
          </a:p>
          <a:p>
            <a:endParaRPr lang="en-US" dirty="0" smtClean="0"/>
          </a:p>
          <a:p>
            <a:endParaRPr lang="en-US" dirty="0" smtClean="0"/>
          </a:p>
          <a:p>
            <a:endParaRPr lang="en-US" dirty="0" smtClean="0"/>
          </a:p>
          <a:p>
            <a:endParaRPr lang="en-US" dirty="0" smtClean="0"/>
          </a:p>
          <a:p>
            <a:endParaRPr lang="en-US" dirty="0" smtClean="0"/>
          </a:p>
          <a:p>
            <a:pPr>
              <a:buNone/>
            </a:pPr>
            <a:r>
              <a:rPr lang="en-NZ" sz="2700" dirty="0" smtClean="0"/>
              <a:t> </a:t>
            </a:r>
            <a:endParaRPr lang="en-US" sz="2700" dirty="0" smtClean="0"/>
          </a:p>
          <a:p>
            <a:pPr marL="0" lvl="0" indent="0">
              <a:buNone/>
            </a:pPr>
            <a:r>
              <a:rPr lang="en-NZ" sz="2700" b="1" dirty="0" err="1" smtClean="0"/>
              <a:t>Waylen</a:t>
            </a:r>
            <a:r>
              <a:rPr lang="en-NZ" sz="2700" b="1" dirty="0" smtClean="0"/>
              <a:t>, A.L.</a:t>
            </a:r>
            <a:r>
              <a:rPr lang="en-NZ" sz="2700" dirty="0" smtClean="0"/>
              <a:t>, </a:t>
            </a:r>
            <a:r>
              <a:rPr lang="en-NZ" sz="2700" b="1" dirty="0" err="1" smtClean="0"/>
              <a:t>Metwally</a:t>
            </a:r>
            <a:r>
              <a:rPr lang="en-NZ" sz="2700" b="1" dirty="0" smtClean="0"/>
              <a:t>, M.</a:t>
            </a:r>
            <a:r>
              <a:rPr lang="en-NZ" sz="2700" dirty="0" smtClean="0"/>
              <a:t>, Jones, G.L., Wilkinson, A.J. and Ledger, W.L.  “</a:t>
            </a:r>
            <a:r>
              <a:rPr lang="en-NZ" sz="2700" b="1" dirty="0" smtClean="0"/>
              <a:t>Effects of cigarette smoking upon clinical outcomes of assisted reproduction: a meta-analysis.”</a:t>
            </a:r>
            <a:r>
              <a:rPr lang="en-NZ" sz="2700" i="1" dirty="0" smtClean="0"/>
              <a:t>Human Reproduction. Update</a:t>
            </a:r>
            <a:r>
              <a:rPr lang="en-NZ" sz="2700" dirty="0" smtClean="0"/>
              <a:t>  15,(2009):31-44</a:t>
            </a:r>
            <a:endParaRPr lang="en-US" sz="2700" dirty="0" smtClean="0"/>
          </a:p>
          <a:p>
            <a:endParaRPr lang="en-US" sz="1400" dirty="0"/>
          </a:p>
        </p:txBody>
      </p:sp>
      <p:pic>
        <p:nvPicPr>
          <p:cNvPr id="33793"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420888"/>
            <a:ext cx="6995120" cy="3705275"/>
          </a:xfrm>
        </p:spPr>
        <p:txBody>
          <a:bodyPr/>
          <a:lstStyle/>
          <a:p>
            <a:pPr>
              <a:buNone/>
            </a:pPr>
            <a:endParaRPr lang="en-US" dirty="0" smtClean="0"/>
          </a:p>
          <a:p>
            <a:pPr>
              <a:buNone/>
            </a:pPr>
            <a:r>
              <a:rPr lang="en-US" dirty="0" smtClean="0"/>
              <a:t>   Women who smoke are ineligible for publically funded treatment (women need to have been non-smokers for at least three months). </a:t>
            </a:r>
            <a:endParaRPr lang="en-US" dirty="0"/>
          </a:p>
        </p:txBody>
      </p:sp>
      <p:pic>
        <p:nvPicPr>
          <p:cNvPr id="32769"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812" y="274638"/>
            <a:ext cx="6884988" cy="1143000"/>
          </a:xfrm>
        </p:spPr>
        <p:txBody>
          <a:bodyPr/>
          <a:lstStyle/>
          <a:p>
            <a:r>
              <a:rPr lang="en-US" dirty="0" smtClean="0"/>
              <a:t>Environmental Toxicity</a:t>
            </a:r>
            <a:endParaRPr lang="en-US" dirty="0"/>
          </a:p>
        </p:txBody>
      </p:sp>
      <p:sp>
        <p:nvSpPr>
          <p:cNvPr id="3" name="Content Placeholder 2"/>
          <p:cNvSpPr>
            <a:spLocks noGrp="1"/>
          </p:cNvSpPr>
          <p:nvPr>
            <p:ph idx="1"/>
          </p:nvPr>
        </p:nvSpPr>
        <p:spPr>
          <a:xfrm>
            <a:off x="457200" y="1916832"/>
            <a:ext cx="7211144" cy="4209331"/>
          </a:xfrm>
        </p:spPr>
        <p:txBody>
          <a:bodyPr>
            <a:normAutofit fontScale="92500" lnSpcReduction="20000"/>
          </a:bodyPr>
          <a:lstStyle/>
          <a:p>
            <a:pPr>
              <a:spcAft>
                <a:spcPts val="600"/>
              </a:spcAft>
            </a:pPr>
            <a:r>
              <a:rPr lang="en-US" dirty="0" smtClean="0"/>
              <a:t>Smoking is linked to other environmental toxins</a:t>
            </a:r>
          </a:p>
          <a:p>
            <a:pPr>
              <a:spcAft>
                <a:spcPts val="600"/>
              </a:spcAft>
            </a:pPr>
            <a:r>
              <a:rPr lang="en-US" dirty="0" smtClean="0"/>
              <a:t>Exposure to environmental contaminants (synthetic chemicals, heavy metals), during critical periods of development (before conception and during pregnancy), have potential effects on all aspects of future reproductive health</a:t>
            </a:r>
          </a:p>
          <a:p>
            <a:endParaRPr lang="en-US" dirty="0" smtClean="0"/>
          </a:p>
          <a:p>
            <a:endParaRPr lang="en-US" dirty="0" smtClean="0"/>
          </a:p>
          <a:p>
            <a:pPr lvl="0"/>
            <a:r>
              <a:rPr lang="en-NZ" sz="1400" dirty="0" smtClean="0"/>
              <a:t> Woodruff, T.J., Carlson, A., Schwartz, M.P.H. and </a:t>
            </a:r>
            <a:r>
              <a:rPr lang="en-NZ" sz="1400" dirty="0" err="1" smtClean="0"/>
              <a:t>Giudice</a:t>
            </a:r>
            <a:r>
              <a:rPr lang="en-NZ" sz="1400" dirty="0" smtClean="0"/>
              <a:t>, L.C. </a:t>
            </a:r>
            <a:r>
              <a:rPr lang="en-NZ" sz="1400" b="1" dirty="0" smtClean="0"/>
              <a:t>“Proceedings of the Summit on Environmental Challenges to Reproductive health and Fertility” </a:t>
            </a:r>
            <a:r>
              <a:rPr lang="en-NZ" sz="1400" i="1" dirty="0" smtClean="0"/>
              <a:t>Fertility and Sterility</a:t>
            </a:r>
            <a:r>
              <a:rPr lang="en-NZ" sz="1400" dirty="0" smtClean="0"/>
              <a:t> 89, No.2 (2008):281-300</a:t>
            </a:r>
            <a:endParaRPr lang="en-US" sz="1400" dirty="0" smtClean="0"/>
          </a:p>
          <a:p>
            <a:endParaRPr lang="en-US" sz="1400" dirty="0"/>
          </a:p>
        </p:txBody>
      </p:sp>
      <p:pic>
        <p:nvPicPr>
          <p:cNvPr id="4"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467544" y="2420888"/>
            <a:ext cx="7704137" cy="3093154"/>
          </a:xfrm>
          <a:prstGeom prst="rect">
            <a:avLst/>
          </a:prstGeom>
          <a:noFill/>
          <a:ln w="9525">
            <a:noFill/>
            <a:miter lim="800000"/>
            <a:headEnd/>
            <a:tailEnd/>
          </a:ln>
        </p:spPr>
        <p:txBody>
          <a:bodyPr>
            <a:spAutoFit/>
          </a:bodyPr>
          <a:lstStyle/>
          <a:p>
            <a:pPr marL="457200" indent="-457200">
              <a:spcBef>
                <a:spcPct val="50000"/>
              </a:spcBef>
              <a:buFont typeface="Arial" panose="020B0604020202020204" pitchFamily="34" charset="0"/>
              <a:buChar char="•"/>
              <a:defRPr/>
            </a:pPr>
            <a:r>
              <a:rPr lang="en-US" sz="2800" dirty="0" smtClean="0">
                <a:latin typeface="+mn-lt"/>
              </a:rPr>
              <a:t>100,000 </a:t>
            </a:r>
            <a:r>
              <a:rPr lang="en-US" sz="2800" dirty="0">
                <a:latin typeface="+mn-lt"/>
              </a:rPr>
              <a:t>synthetic chemicals are available in the market</a:t>
            </a:r>
          </a:p>
          <a:p>
            <a:pPr marL="457200" indent="-457200">
              <a:spcBef>
                <a:spcPct val="50000"/>
              </a:spcBef>
              <a:buFont typeface="Arial" panose="020B0604020202020204" pitchFamily="34" charset="0"/>
              <a:buChar char="•"/>
              <a:defRPr/>
            </a:pPr>
            <a:r>
              <a:rPr lang="en-US" sz="2800" dirty="0">
                <a:latin typeface="+mn-lt"/>
              </a:rPr>
              <a:t>1500 new chemicals will be produced this year</a:t>
            </a:r>
          </a:p>
          <a:p>
            <a:pPr marL="457200" indent="-457200">
              <a:spcBef>
                <a:spcPct val="50000"/>
              </a:spcBef>
              <a:buFont typeface="Arial" panose="020B0604020202020204" pitchFamily="34" charset="0"/>
              <a:buChar char="•"/>
              <a:defRPr/>
            </a:pPr>
            <a:r>
              <a:rPr lang="en-US" sz="2800" dirty="0">
                <a:latin typeface="+mn-lt"/>
              </a:rPr>
              <a:t>Of 80,000 chemicals used in this country only 200 have been tested for safety.</a:t>
            </a:r>
          </a:p>
          <a:p>
            <a:pPr>
              <a:spcBef>
                <a:spcPct val="50000"/>
              </a:spcBef>
              <a:defRPr/>
            </a:pPr>
            <a:endParaRPr lang="en-US" b="1" dirty="0"/>
          </a:p>
        </p:txBody>
      </p:sp>
      <p:pic>
        <p:nvPicPr>
          <p:cNvPr id="3" name="Picture 1"/>
          <p:cNvPicPr>
            <a:picLocks noChangeAspect="1" noChangeArrowheads="1"/>
          </p:cNvPicPr>
          <p:nvPr/>
        </p:nvPicPr>
        <p:blipFill>
          <a:blip r:embed="rId3" cstate="print"/>
          <a:srcRect/>
          <a:stretch>
            <a:fillRect/>
          </a:stretch>
        </p:blipFill>
        <p:spPr bwMode="auto">
          <a:xfrm>
            <a:off x="0" y="0"/>
            <a:ext cx="1801812" cy="1795462"/>
          </a:xfrm>
          <a:prstGeom prst="rect">
            <a:avLst/>
          </a:prstGeom>
          <a:noFill/>
          <a:ln w="9525">
            <a:noFill/>
            <a:miter lim="800000"/>
            <a:headEnd/>
            <a:tailEnd/>
          </a:ln>
          <a:effectLst/>
        </p:spPr>
      </p:pic>
      <p:sp>
        <p:nvSpPr>
          <p:cNvPr id="5" name="Title 1"/>
          <p:cNvSpPr txBox="1">
            <a:spLocks/>
          </p:cNvSpPr>
          <p:nvPr/>
        </p:nvSpPr>
        <p:spPr>
          <a:xfrm>
            <a:off x="1801812" y="548680"/>
            <a:ext cx="6884988" cy="8689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tx2"/>
                </a:solidFill>
                <a:latin typeface="Eras Bold ITC" panose="020B0907030504020204" pitchFamily="34" charset="0"/>
              </a:rPr>
              <a:t>Environmental Toxicity</a:t>
            </a:r>
            <a:endParaRPr lang="en-US" sz="4000" dirty="0">
              <a:solidFill>
                <a:schemeClr val="tx2"/>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822206" y="1268760"/>
            <a:ext cx="6769100" cy="5262979"/>
          </a:xfrm>
          <a:prstGeom prst="rect">
            <a:avLst/>
          </a:prstGeom>
          <a:noFill/>
          <a:ln w="9525">
            <a:noFill/>
            <a:miter lim="800000"/>
            <a:headEnd/>
            <a:tailEnd/>
          </a:ln>
        </p:spPr>
        <p:txBody>
          <a:bodyPr>
            <a:spAutoFit/>
          </a:bodyPr>
          <a:lstStyle/>
          <a:p>
            <a:pPr>
              <a:spcBef>
                <a:spcPct val="50000"/>
              </a:spcBef>
              <a:defRPr/>
            </a:pPr>
            <a:r>
              <a:rPr lang="en-US" b="1" dirty="0" smtClean="0">
                <a:latin typeface="+mn-lt"/>
              </a:rPr>
              <a:t>287 </a:t>
            </a:r>
            <a:r>
              <a:rPr lang="en-US" b="1" dirty="0">
                <a:latin typeface="+mn-lt"/>
              </a:rPr>
              <a:t>chemicals found in umbilical cord of these babies</a:t>
            </a:r>
          </a:p>
          <a:p>
            <a:pPr marL="285750" indent="-285750">
              <a:spcBef>
                <a:spcPct val="50000"/>
              </a:spcBef>
              <a:buFont typeface="Arial" panose="020B0604020202020204" pitchFamily="34" charset="0"/>
              <a:buChar char="•"/>
              <a:defRPr/>
            </a:pPr>
            <a:r>
              <a:rPr lang="en-US" dirty="0">
                <a:latin typeface="+mn-lt"/>
              </a:rPr>
              <a:t>Average of 200 chemicals</a:t>
            </a:r>
          </a:p>
          <a:p>
            <a:pPr marL="285750" indent="-285750">
              <a:spcBef>
                <a:spcPct val="50000"/>
              </a:spcBef>
              <a:buFont typeface="Arial" panose="020B0604020202020204" pitchFamily="34" charset="0"/>
              <a:buChar char="•"/>
              <a:defRPr/>
            </a:pPr>
            <a:r>
              <a:rPr lang="en-US" dirty="0">
                <a:latin typeface="+mn-lt"/>
              </a:rPr>
              <a:t>28 waste products </a:t>
            </a:r>
            <a:r>
              <a:rPr lang="en-US" dirty="0" err="1">
                <a:latin typeface="+mn-lt"/>
              </a:rPr>
              <a:t>e.g</a:t>
            </a:r>
            <a:r>
              <a:rPr lang="en-US" dirty="0">
                <a:latin typeface="+mn-lt"/>
              </a:rPr>
              <a:t> PCBs, mercury, lead</a:t>
            </a:r>
          </a:p>
          <a:p>
            <a:pPr marL="285750" indent="-285750">
              <a:spcBef>
                <a:spcPct val="50000"/>
              </a:spcBef>
              <a:buFont typeface="Arial" panose="020B0604020202020204" pitchFamily="34" charset="0"/>
              <a:buChar char="•"/>
              <a:defRPr/>
            </a:pPr>
            <a:r>
              <a:rPr lang="en-US" dirty="0">
                <a:latin typeface="+mn-lt"/>
              </a:rPr>
              <a:t>47 consumer products </a:t>
            </a:r>
            <a:r>
              <a:rPr lang="en-US" dirty="0" err="1">
                <a:latin typeface="+mn-lt"/>
              </a:rPr>
              <a:t>e.g</a:t>
            </a:r>
            <a:r>
              <a:rPr lang="en-US" dirty="0">
                <a:latin typeface="+mn-lt"/>
              </a:rPr>
              <a:t> fragrances, </a:t>
            </a:r>
            <a:r>
              <a:rPr lang="en-US" dirty="0" err="1">
                <a:latin typeface="+mn-lt"/>
              </a:rPr>
              <a:t>teflon</a:t>
            </a:r>
            <a:endParaRPr lang="en-US" dirty="0">
              <a:latin typeface="+mn-lt"/>
            </a:endParaRPr>
          </a:p>
          <a:p>
            <a:pPr marL="285750" indent="-285750">
              <a:spcBef>
                <a:spcPct val="50000"/>
              </a:spcBef>
              <a:buFont typeface="Arial" panose="020B0604020202020204" pitchFamily="34" charset="0"/>
              <a:buChar char="•"/>
              <a:defRPr/>
            </a:pPr>
            <a:r>
              <a:rPr lang="en-US" dirty="0">
                <a:latin typeface="+mn-lt"/>
              </a:rPr>
              <a:t>212 industrial chemicals and pesticides banned 30+ years ago</a:t>
            </a:r>
          </a:p>
          <a:p>
            <a:pPr>
              <a:spcBef>
                <a:spcPct val="50000"/>
              </a:spcBef>
              <a:defRPr/>
            </a:pPr>
            <a:r>
              <a:rPr lang="en-US" b="1" dirty="0">
                <a:latin typeface="+mn-lt"/>
              </a:rPr>
              <a:t>Of 287 chemicals</a:t>
            </a:r>
          </a:p>
          <a:p>
            <a:pPr marL="285750" indent="-285750">
              <a:spcBef>
                <a:spcPct val="50000"/>
              </a:spcBef>
              <a:buFont typeface="Arial" panose="020B0604020202020204" pitchFamily="34" charset="0"/>
              <a:buChar char="•"/>
              <a:defRPr/>
            </a:pPr>
            <a:r>
              <a:rPr lang="en-US" dirty="0">
                <a:latin typeface="+mn-lt"/>
              </a:rPr>
              <a:t>134 cause cancer in humans or animals</a:t>
            </a:r>
          </a:p>
          <a:p>
            <a:pPr marL="285750" indent="-285750">
              <a:spcBef>
                <a:spcPct val="50000"/>
              </a:spcBef>
              <a:buFont typeface="Arial" panose="020B0604020202020204" pitchFamily="34" charset="0"/>
              <a:buChar char="•"/>
              <a:defRPr/>
            </a:pPr>
            <a:r>
              <a:rPr lang="en-US" dirty="0">
                <a:latin typeface="+mn-lt"/>
              </a:rPr>
              <a:t>151 associated with causing birth defects</a:t>
            </a:r>
          </a:p>
          <a:p>
            <a:pPr marL="285750" indent="-285750">
              <a:spcBef>
                <a:spcPct val="50000"/>
              </a:spcBef>
              <a:buFont typeface="Arial" panose="020B0604020202020204" pitchFamily="34" charset="0"/>
              <a:buChar char="•"/>
              <a:defRPr/>
            </a:pPr>
            <a:r>
              <a:rPr lang="en-US" dirty="0">
                <a:latin typeface="+mn-lt"/>
              </a:rPr>
              <a:t>154 hormone disruption</a:t>
            </a:r>
          </a:p>
          <a:p>
            <a:pPr marL="285750" indent="-285750">
              <a:spcBef>
                <a:spcPct val="50000"/>
              </a:spcBef>
              <a:buFont typeface="Arial" panose="020B0604020202020204" pitchFamily="34" charset="0"/>
              <a:buChar char="•"/>
              <a:defRPr/>
            </a:pPr>
            <a:r>
              <a:rPr lang="en-US" dirty="0">
                <a:latin typeface="+mn-lt"/>
              </a:rPr>
              <a:t>186 infertility</a:t>
            </a:r>
          </a:p>
          <a:p>
            <a:pPr marL="285750" indent="-285750">
              <a:spcBef>
                <a:spcPct val="50000"/>
              </a:spcBef>
              <a:buFont typeface="Arial" panose="020B0604020202020204" pitchFamily="34" charset="0"/>
              <a:buChar char="•"/>
              <a:defRPr/>
            </a:pPr>
            <a:r>
              <a:rPr lang="en-US" dirty="0">
                <a:latin typeface="+mn-lt"/>
              </a:rPr>
              <a:t>130 immune system toxicity</a:t>
            </a:r>
          </a:p>
          <a:p>
            <a:pPr marL="285750" indent="-285750">
              <a:spcBef>
                <a:spcPct val="50000"/>
              </a:spcBef>
              <a:buFont typeface="Arial" panose="020B0604020202020204" pitchFamily="34" charset="0"/>
              <a:buChar char="•"/>
              <a:defRPr/>
            </a:pPr>
            <a:r>
              <a:rPr lang="en-US" dirty="0">
                <a:latin typeface="+mn-lt"/>
              </a:rPr>
              <a:t>150 neurotoxins</a:t>
            </a:r>
          </a:p>
          <a:p>
            <a:pPr>
              <a:spcBef>
                <a:spcPct val="50000"/>
              </a:spcBef>
              <a:defRPr/>
            </a:pPr>
            <a:r>
              <a:rPr lang="en-US" sz="1400" dirty="0">
                <a:latin typeface="+mn-lt"/>
              </a:rPr>
              <a:t>(Environmental Working Group Report)</a:t>
            </a:r>
          </a:p>
        </p:txBody>
      </p:sp>
      <p:sp>
        <p:nvSpPr>
          <p:cNvPr id="3" name="Title 1"/>
          <p:cNvSpPr txBox="1">
            <a:spLocks/>
          </p:cNvSpPr>
          <p:nvPr/>
        </p:nvSpPr>
        <p:spPr>
          <a:xfrm>
            <a:off x="1801812" y="260648"/>
            <a:ext cx="5838752" cy="1008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2"/>
                </a:solidFill>
                <a:latin typeface="Eras Bold ITC" panose="020B0907030504020204" pitchFamily="34" charset="0"/>
              </a:rPr>
              <a:t>10 new born babies</a:t>
            </a:r>
            <a:endParaRPr lang="en-US" dirty="0">
              <a:solidFill>
                <a:schemeClr val="tx2"/>
              </a:solidFill>
              <a:latin typeface="Eras Bold ITC" panose="020B0907030504020204" pitchFamily="34" charset="0"/>
            </a:endParaRPr>
          </a:p>
        </p:txBody>
      </p:sp>
      <p:pic>
        <p:nvPicPr>
          <p:cNvPr id="4"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835150" y="1700213"/>
            <a:ext cx="5977210" cy="4185761"/>
          </a:xfrm>
          <a:prstGeom prst="rect">
            <a:avLst/>
          </a:prstGeom>
          <a:noFill/>
          <a:ln w="9525">
            <a:noFill/>
            <a:miter lim="800000"/>
            <a:headEnd/>
            <a:tailEnd/>
          </a:ln>
        </p:spPr>
        <p:txBody>
          <a:bodyPr wrap="square">
            <a:spAutoFit/>
          </a:bodyPr>
          <a:lstStyle/>
          <a:p>
            <a:pPr>
              <a:spcBef>
                <a:spcPct val="50000"/>
              </a:spcBef>
              <a:defRPr/>
            </a:pPr>
            <a:r>
              <a:rPr lang="en-US" sz="2800" dirty="0">
                <a:latin typeface="+mn-lt"/>
              </a:rPr>
              <a:t>Women use on average 12 personal care products a </a:t>
            </a:r>
            <a:r>
              <a:rPr lang="en-US" sz="2800" dirty="0" smtClean="0">
                <a:latin typeface="+mn-lt"/>
              </a:rPr>
              <a:t>day, exposing </a:t>
            </a:r>
            <a:r>
              <a:rPr lang="en-US" sz="2800" dirty="0">
                <a:latin typeface="+mn-lt"/>
              </a:rPr>
              <a:t>them to more than 160 chemical ingredients every day.</a:t>
            </a:r>
          </a:p>
          <a:p>
            <a:pPr>
              <a:spcBef>
                <a:spcPct val="50000"/>
              </a:spcBef>
              <a:defRPr/>
            </a:pPr>
            <a:r>
              <a:rPr lang="en-US" sz="2800" dirty="0">
                <a:latin typeface="+mn-lt"/>
              </a:rPr>
              <a:t>-shampoo, conditioner, soap, lotion, </a:t>
            </a:r>
            <a:r>
              <a:rPr lang="en-US" sz="2800" dirty="0" err="1">
                <a:latin typeface="+mn-lt"/>
              </a:rPr>
              <a:t>moisturiser</a:t>
            </a:r>
            <a:r>
              <a:rPr lang="en-US" sz="2800" dirty="0">
                <a:latin typeface="+mn-lt"/>
              </a:rPr>
              <a:t>, toothpaste, deodorant etc</a:t>
            </a:r>
          </a:p>
          <a:p>
            <a:pPr>
              <a:spcBef>
                <a:spcPct val="50000"/>
              </a:spcBef>
              <a:defRPr/>
            </a:pPr>
            <a:endParaRPr lang="en-US" sz="2800" dirty="0">
              <a:latin typeface="+mn-lt"/>
            </a:endParaRPr>
          </a:p>
          <a:p>
            <a:pPr>
              <a:spcBef>
                <a:spcPct val="50000"/>
              </a:spcBef>
              <a:defRPr/>
            </a:pPr>
            <a:r>
              <a:rPr lang="en-US" sz="2800" dirty="0">
                <a:latin typeface="+mn-lt"/>
              </a:rPr>
              <a:t>      www.cosmeticsdatabase.com</a:t>
            </a:r>
          </a:p>
        </p:txBody>
      </p:sp>
      <p:pic>
        <p:nvPicPr>
          <p:cNvPr id="12291" name="Picture 4"/>
          <p:cNvPicPr>
            <a:picLocks noChangeAspect="1" noChangeArrowheads="1"/>
          </p:cNvPicPr>
          <p:nvPr/>
        </p:nvPicPr>
        <p:blipFill>
          <a:blip r:embed="rId2" cstate="print"/>
          <a:srcRect/>
          <a:stretch>
            <a:fillRect/>
          </a:stretch>
        </p:blipFill>
        <p:spPr bwMode="auto">
          <a:xfrm>
            <a:off x="179388" y="4365625"/>
            <a:ext cx="1638300" cy="2324100"/>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a:stretch>
            <a:fillRect/>
          </a:stretch>
        </p:blipFill>
        <p:spPr bwMode="auto">
          <a:xfrm>
            <a:off x="0" y="0"/>
            <a:ext cx="1801812" cy="1795462"/>
          </a:xfrm>
          <a:prstGeom prst="rect">
            <a:avLst/>
          </a:prstGeom>
          <a:noFill/>
          <a:ln w="9525">
            <a:noFill/>
            <a:miter lim="800000"/>
            <a:headEnd/>
            <a:tailEnd/>
          </a:ln>
          <a:effectLst/>
        </p:spPr>
      </p:pic>
      <p:sp>
        <p:nvSpPr>
          <p:cNvPr id="5" name="Title 1"/>
          <p:cNvSpPr txBox="1">
            <a:spLocks/>
          </p:cNvSpPr>
          <p:nvPr/>
        </p:nvSpPr>
        <p:spPr>
          <a:xfrm>
            <a:off x="1801812" y="404664"/>
            <a:ext cx="5838752"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tx2"/>
                </a:solidFill>
                <a:latin typeface="Eras Bold ITC" panose="020B0907030504020204" pitchFamily="34" charset="0"/>
              </a:rPr>
              <a:t>Personal Care</a:t>
            </a:r>
            <a:endParaRPr lang="en-US" dirty="0">
              <a:solidFill>
                <a:schemeClr val="tx2"/>
              </a:solidFill>
              <a:latin typeface="Eras Bold ITC" panose="020B0907030504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812" y="274638"/>
            <a:ext cx="6884988" cy="1143000"/>
          </a:xfrm>
        </p:spPr>
        <p:txBody>
          <a:bodyPr/>
          <a:lstStyle/>
          <a:p>
            <a:r>
              <a:rPr lang="en-US" dirty="0" smtClean="0"/>
              <a:t>Environmental Toxicity</a:t>
            </a:r>
            <a:endParaRPr lang="en-US" dirty="0"/>
          </a:p>
        </p:txBody>
      </p:sp>
      <p:pic>
        <p:nvPicPr>
          <p:cNvPr id="4" name="Content Placeholder 3"/>
          <p:cNvPicPr>
            <a:picLocks noGrp="1"/>
          </p:cNvPicPr>
          <p:nvPr>
            <p:ph idx="1"/>
          </p:nvPr>
        </p:nvPicPr>
        <p:blipFill>
          <a:blip r:embed="rId3" cstate="print"/>
          <a:srcRect/>
          <a:stretch>
            <a:fillRect/>
          </a:stretch>
        </p:blipFill>
        <p:spPr bwMode="auto">
          <a:xfrm>
            <a:off x="1187624" y="1600200"/>
            <a:ext cx="6401685" cy="4709120"/>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812" y="274638"/>
            <a:ext cx="6884988" cy="1143000"/>
          </a:xfrm>
        </p:spPr>
        <p:txBody>
          <a:bodyPr/>
          <a:lstStyle/>
          <a:p>
            <a:r>
              <a:rPr lang="en-US" dirty="0" smtClean="0"/>
              <a:t>Endocrine disruptors</a:t>
            </a:r>
            <a:endParaRPr lang="en-US" dirty="0"/>
          </a:p>
        </p:txBody>
      </p:sp>
      <p:sp>
        <p:nvSpPr>
          <p:cNvPr id="3" name="Content Placeholder 2"/>
          <p:cNvSpPr>
            <a:spLocks noGrp="1"/>
          </p:cNvSpPr>
          <p:nvPr>
            <p:ph idx="1"/>
          </p:nvPr>
        </p:nvSpPr>
        <p:spPr>
          <a:xfrm>
            <a:off x="457200" y="1988840"/>
            <a:ext cx="6995120" cy="4137323"/>
          </a:xfrm>
        </p:spPr>
        <p:txBody>
          <a:bodyPr>
            <a:normAutofit lnSpcReduction="10000"/>
          </a:bodyPr>
          <a:lstStyle/>
          <a:p>
            <a:r>
              <a:rPr lang="en-US" dirty="0" smtClean="0"/>
              <a:t>Pesticides, insecticides, plastics, cosmetics</a:t>
            </a:r>
          </a:p>
          <a:p>
            <a:r>
              <a:rPr lang="en-US" dirty="0" smtClean="0"/>
              <a:t>Mimic natural hormones</a:t>
            </a:r>
          </a:p>
          <a:p>
            <a:r>
              <a:rPr lang="en-US" dirty="0" smtClean="0"/>
              <a:t>Impede normal hormonal activity</a:t>
            </a:r>
          </a:p>
          <a:p>
            <a:r>
              <a:rPr lang="en-US" dirty="0" smtClean="0"/>
              <a:t>Various damaging effects on reproductive health</a:t>
            </a:r>
          </a:p>
          <a:p>
            <a:endParaRPr lang="en-US" dirty="0" smtClean="0"/>
          </a:p>
          <a:p>
            <a:endParaRPr lang="en-US" dirty="0" smtClean="0"/>
          </a:p>
          <a:p>
            <a:pPr marL="0" indent="0">
              <a:buNone/>
            </a:pPr>
            <a:r>
              <a:rPr lang="en-NZ" sz="1400" dirty="0" smtClean="0"/>
              <a:t>Sharma, R., </a:t>
            </a:r>
            <a:r>
              <a:rPr lang="en-NZ" sz="1400" dirty="0" err="1" smtClean="0"/>
              <a:t>Biedenham</a:t>
            </a:r>
            <a:r>
              <a:rPr lang="en-NZ" sz="1400" dirty="0" smtClean="0"/>
              <a:t>, K.R., </a:t>
            </a:r>
            <a:r>
              <a:rPr lang="en-NZ" sz="1400" dirty="0" err="1" smtClean="0"/>
              <a:t>Fedor</a:t>
            </a:r>
            <a:r>
              <a:rPr lang="en-NZ" sz="1400" dirty="0" smtClean="0"/>
              <a:t>, J. and </a:t>
            </a:r>
            <a:r>
              <a:rPr lang="en-NZ" sz="1400" dirty="0" err="1" smtClean="0"/>
              <a:t>Agarwa,l</a:t>
            </a:r>
            <a:r>
              <a:rPr lang="en-NZ" sz="1400" dirty="0" smtClean="0"/>
              <a:t>.  </a:t>
            </a:r>
            <a:r>
              <a:rPr lang="en-NZ" sz="1400" b="1" dirty="0" smtClean="0"/>
              <a:t> “Lifestyle factors and reproductive health: Taking control of your fertility”  </a:t>
            </a:r>
            <a:r>
              <a:rPr lang="en-NZ" sz="1400" i="1" dirty="0" err="1" smtClean="0"/>
              <a:t>Reprod</a:t>
            </a:r>
            <a:r>
              <a:rPr lang="en-NZ" sz="1400" i="1" dirty="0" smtClean="0"/>
              <a:t> </a:t>
            </a:r>
            <a:r>
              <a:rPr lang="en-NZ" sz="1400" i="1" dirty="0" err="1" smtClean="0"/>
              <a:t>Biol</a:t>
            </a:r>
            <a:r>
              <a:rPr lang="en-NZ" sz="1400" i="1" dirty="0" smtClean="0"/>
              <a:t> </a:t>
            </a:r>
            <a:r>
              <a:rPr lang="en-NZ" sz="1400" i="1" dirty="0" err="1" smtClean="0"/>
              <a:t>Endocrinol</a:t>
            </a:r>
            <a:r>
              <a:rPr lang="en-NZ" sz="1400" dirty="0" smtClean="0"/>
              <a:t>. 11( 2013):66</a:t>
            </a:r>
            <a:endParaRPr lang="en-US" sz="1400" dirty="0"/>
          </a:p>
        </p:txBody>
      </p:sp>
      <p:pic>
        <p:nvPicPr>
          <p:cNvPr id="4"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812" y="274638"/>
            <a:ext cx="6884988" cy="1143000"/>
          </a:xfrm>
        </p:spPr>
        <p:txBody>
          <a:bodyPr/>
          <a:lstStyle/>
          <a:p>
            <a:r>
              <a:rPr lang="en-US" dirty="0" smtClean="0"/>
              <a:t>Radiation</a:t>
            </a:r>
            <a:endParaRPr lang="en-US" dirty="0"/>
          </a:p>
        </p:txBody>
      </p:sp>
      <p:sp>
        <p:nvSpPr>
          <p:cNvPr id="3" name="Content Placeholder 2"/>
          <p:cNvSpPr>
            <a:spLocks noGrp="1"/>
          </p:cNvSpPr>
          <p:nvPr>
            <p:ph idx="1"/>
          </p:nvPr>
        </p:nvSpPr>
        <p:spPr>
          <a:xfrm>
            <a:off x="457200" y="1988840"/>
            <a:ext cx="7211144" cy="4137323"/>
          </a:xfrm>
        </p:spPr>
        <p:txBody>
          <a:bodyPr>
            <a:normAutofit lnSpcReduction="10000"/>
          </a:bodyPr>
          <a:lstStyle/>
          <a:p>
            <a:pPr>
              <a:spcAft>
                <a:spcPts val="600"/>
              </a:spcAft>
            </a:pPr>
            <a:r>
              <a:rPr lang="en-US" sz="2400" dirty="0" smtClean="0"/>
              <a:t>Germ cells very sensitive to x rays and gamma rays</a:t>
            </a:r>
          </a:p>
          <a:p>
            <a:pPr>
              <a:spcAft>
                <a:spcPts val="600"/>
              </a:spcAft>
            </a:pPr>
            <a:r>
              <a:rPr lang="en-US" sz="2400" dirty="0" smtClean="0"/>
              <a:t>Cell phone usage linked to decreased sperm motility, morphology and numbers</a:t>
            </a:r>
          </a:p>
          <a:p>
            <a:pPr>
              <a:spcAft>
                <a:spcPts val="600"/>
              </a:spcAft>
            </a:pPr>
            <a:r>
              <a:rPr lang="en-US" sz="2400" dirty="0" smtClean="0"/>
              <a:t>Study(n=52) shows men who carry cell phone in hip pocket or around belt line have decreased sperm motility compared to men carrying them elsewhere</a:t>
            </a:r>
          </a:p>
          <a:p>
            <a:pPr>
              <a:spcAft>
                <a:spcPts val="600"/>
              </a:spcAft>
            </a:pPr>
            <a:endParaRPr lang="en-US" sz="2400" dirty="0" smtClean="0"/>
          </a:p>
          <a:p>
            <a:pPr marL="0" indent="0">
              <a:buNone/>
            </a:pPr>
            <a:r>
              <a:rPr lang="en-NZ" sz="1400" dirty="0" err="1" smtClean="0"/>
              <a:t>Kigallon</a:t>
            </a:r>
            <a:r>
              <a:rPr lang="en-NZ" sz="1400" dirty="0" smtClean="0"/>
              <a:t>, S.J. and Simmons, L.W. “Image content influences men's semen quality.” </a:t>
            </a:r>
            <a:r>
              <a:rPr lang="en-NZ" sz="1400" i="1" dirty="0" err="1" smtClean="0"/>
              <a:t>Biol</a:t>
            </a:r>
            <a:r>
              <a:rPr lang="en-NZ" sz="1400" i="1" dirty="0" smtClean="0"/>
              <a:t> </a:t>
            </a:r>
            <a:r>
              <a:rPr lang="en-NZ" sz="1400" i="1" dirty="0" err="1" smtClean="0"/>
              <a:t>Lett</a:t>
            </a:r>
            <a:r>
              <a:rPr lang="en-NZ" sz="1400" i="1" dirty="0" smtClean="0"/>
              <a:t>.</a:t>
            </a:r>
            <a:r>
              <a:rPr lang="en-NZ" sz="1400" dirty="0" smtClean="0"/>
              <a:t> 1, no.3, (2005): 253-5</a:t>
            </a:r>
            <a:endParaRPr lang="en-US" sz="1400" dirty="0"/>
          </a:p>
        </p:txBody>
      </p:sp>
      <p:pic>
        <p:nvPicPr>
          <p:cNvPr id="4"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812" y="274638"/>
            <a:ext cx="6884988" cy="1143000"/>
          </a:xfrm>
        </p:spPr>
        <p:txBody>
          <a:bodyPr/>
          <a:lstStyle/>
          <a:p>
            <a:r>
              <a:rPr lang="en-US" dirty="0" smtClean="0"/>
              <a:t>Stress</a:t>
            </a:r>
            <a:endParaRPr lang="en-US" dirty="0"/>
          </a:p>
        </p:txBody>
      </p:sp>
      <p:sp>
        <p:nvSpPr>
          <p:cNvPr id="3" name="Content Placeholder 2"/>
          <p:cNvSpPr>
            <a:spLocks noGrp="1"/>
          </p:cNvSpPr>
          <p:nvPr>
            <p:ph idx="1"/>
          </p:nvPr>
        </p:nvSpPr>
        <p:spPr>
          <a:xfrm>
            <a:off x="457200" y="1988840"/>
            <a:ext cx="7139136" cy="4137323"/>
          </a:xfrm>
        </p:spPr>
        <p:txBody>
          <a:bodyPr/>
          <a:lstStyle/>
          <a:p>
            <a:pPr>
              <a:buNone/>
            </a:pPr>
            <a:r>
              <a:rPr lang="en-US" dirty="0" smtClean="0"/>
              <a:t>   Infertility = major stress</a:t>
            </a:r>
          </a:p>
          <a:p>
            <a:pPr>
              <a:buNone/>
            </a:pPr>
            <a:r>
              <a:rPr lang="en-US" dirty="0" smtClean="0"/>
              <a:t>    </a:t>
            </a:r>
          </a:p>
          <a:p>
            <a:pPr>
              <a:buNone/>
            </a:pPr>
            <a:r>
              <a:rPr lang="en-US" dirty="0" smtClean="0"/>
              <a:t>    Stress undermines effective functioning of the immune system, adrenals, digestion and hormonal balance all of which contribute to the fertile state</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Vision</a:t>
            </a:r>
            <a:endParaRPr lang="en-US" dirty="0"/>
          </a:p>
        </p:txBody>
      </p:sp>
      <p:sp>
        <p:nvSpPr>
          <p:cNvPr id="3" name="Content Placeholder 2"/>
          <p:cNvSpPr>
            <a:spLocks noGrp="1"/>
          </p:cNvSpPr>
          <p:nvPr>
            <p:ph idx="1"/>
          </p:nvPr>
        </p:nvSpPr>
        <p:spPr>
          <a:xfrm>
            <a:off x="457200" y="1340768"/>
            <a:ext cx="7139136" cy="4785395"/>
          </a:xfrm>
        </p:spPr>
        <p:txBody>
          <a:bodyPr>
            <a:normAutofit lnSpcReduction="10000"/>
          </a:bodyPr>
          <a:lstStyle/>
          <a:p>
            <a:pPr marL="0" indent="0">
              <a:spcAft>
                <a:spcPts val="600"/>
              </a:spcAft>
              <a:buNone/>
            </a:pPr>
            <a:r>
              <a:rPr lang="en-NZ" sz="2200" dirty="0" err="1" smtClean="0"/>
              <a:t>FertilityNZ</a:t>
            </a:r>
            <a:r>
              <a:rPr lang="en-NZ" sz="2200" dirty="0" smtClean="0"/>
              <a:t> </a:t>
            </a:r>
            <a:r>
              <a:rPr lang="en-NZ" sz="2200" dirty="0"/>
              <a:t>has a vision of a ‘fertility friendly</a:t>
            </a:r>
            <a:r>
              <a:rPr lang="en-NZ" sz="2200" dirty="0" smtClean="0"/>
              <a:t>’ and </a:t>
            </a:r>
            <a:r>
              <a:rPr lang="en-NZ" sz="2200" dirty="0"/>
              <a:t>fertility-aware New Zealand where:</a:t>
            </a:r>
          </a:p>
          <a:p>
            <a:pPr>
              <a:spcAft>
                <a:spcPts val="600"/>
              </a:spcAft>
            </a:pPr>
            <a:r>
              <a:rPr lang="en-NZ" sz="2200" dirty="0" smtClean="0"/>
              <a:t>Infertility </a:t>
            </a:r>
            <a:r>
              <a:rPr lang="en-NZ" sz="2200" dirty="0"/>
              <a:t>is recognised, understood </a:t>
            </a:r>
            <a:r>
              <a:rPr lang="en-NZ" sz="2200" dirty="0" smtClean="0"/>
              <a:t>and supported</a:t>
            </a:r>
            <a:endParaRPr lang="en-NZ" sz="2200" dirty="0"/>
          </a:p>
          <a:p>
            <a:pPr>
              <a:spcAft>
                <a:spcPts val="600"/>
              </a:spcAft>
            </a:pPr>
            <a:r>
              <a:rPr lang="en-NZ" sz="2200" dirty="0" smtClean="0"/>
              <a:t>All </a:t>
            </a:r>
            <a:r>
              <a:rPr lang="en-NZ" sz="2200" dirty="0"/>
              <a:t>men and women faced with the </a:t>
            </a:r>
            <a:r>
              <a:rPr lang="en-NZ" sz="2200" dirty="0" smtClean="0"/>
              <a:t>medical condition </a:t>
            </a:r>
            <a:r>
              <a:rPr lang="en-NZ" sz="2200" dirty="0"/>
              <a:t>of infertility have access </a:t>
            </a:r>
            <a:r>
              <a:rPr lang="en-NZ" sz="2200" dirty="0" smtClean="0"/>
              <a:t>to appropriate</a:t>
            </a:r>
            <a:r>
              <a:rPr lang="en-NZ" sz="2200" dirty="0"/>
              <a:t>, timely and </a:t>
            </a:r>
            <a:r>
              <a:rPr lang="en-NZ" sz="2200" dirty="0" smtClean="0"/>
              <a:t>fully-funded medical treatment</a:t>
            </a:r>
            <a:endParaRPr lang="en-NZ" sz="2200" dirty="0"/>
          </a:p>
          <a:p>
            <a:pPr>
              <a:spcAft>
                <a:spcPts val="600"/>
              </a:spcAft>
            </a:pPr>
            <a:r>
              <a:rPr lang="en-NZ" sz="2200" dirty="0" smtClean="0"/>
              <a:t>Men </a:t>
            </a:r>
            <a:r>
              <a:rPr lang="en-NZ" sz="2200" dirty="0"/>
              <a:t>and women have all the </a:t>
            </a:r>
            <a:r>
              <a:rPr lang="en-NZ" sz="2200" dirty="0" smtClean="0"/>
              <a:t>information necessary </a:t>
            </a:r>
            <a:r>
              <a:rPr lang="en-NZ" sz="2200" dirty="0"/>
              <a:t>to enable them to make </a:t>
            </a:r>
            <a:r>
              <a:rPr lang="en-NZ" sz="2200" dirty="0" smtClean="0"/>
              <a:t>informed decisions </a:t>
            </a:r>
            <a:r>
              <a:rPr lang="en-NZ" sz="2200" dirty="0"/>
              <a:t>regarding their </a:t>
            </a:r>
            <a:r>
              <a:rPr lang="en-NZ" sz="2200" dirty="0" smtClean="0"/>
              <a:t>fertility</a:t>
            </a:r>
            <a:endParaRPr lang="en-NZ" sz="2200" dirty="0"/>
          </a:p>
          <a:p>
            <a:pPr>
              <a:spcAft>
                <a:spcPts val="600"/>
              </a:spcAft>
            </a:pPr>
            <a:r>
              <a:rPr lang="en-NZ" sz="2200" dirty="0" smtClean="0"/>
              <a:t>Young </a:t>
            </a:r>
            <a:r>
              <a:rPr lang="en-NZ" sz="2200" dirty="0"/>
              <a:t>New Zealanders learn about </a:t>
            </a:r>
            <a:r>
              <a:rPr lang="en-NZ" sz="2200" dirty="0" smtClean="0"/>
              <a:t>fertility preservation</a:t>
            </a:r>
            <a:endParaRPr lang="en-NZ" sz="2200" dirty="0"/>
          </a:p>
          <a:p>
            <a:pPr>
              <a:spcAft>
                <a:spcPts val="600"/>
              </a:spcAft>
            </a:pPr>
            <a:r>
              <a:rPr lang="en-NZ" sz="2200" dirty="0" smtClean="0"/>
              <a:t>Fertility </a:t>
            </a:r>
            <a:r>
              <a:rPr lang="en-NZ" sz="2200" dirty="0"/>
              <a:t>and all alternative forms of </a:t>
            </a:r>
            <a:r>
              <a:rPr lang="en-NZ" sz="2200" dirty="0" smtClean="0"/>
              <a:t>whanau and </a:t>
            </a:r>
            <a:r>
              <a:rPr lang="en-NZ" sz="2200" dirty="0"/>
              <a:t>family-building are respected and </a:t>
            </a:r>
            <a:r>
              <a:rPr lang="en-NZ" sz="2200" dirty="0" smtClean="0"/>
              <a:t>valued</a:t>
            </a:r>
            <a:endParaRPr lang="en-US" sz="2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812" y="274638"/>
            <a:ext cx="6884988" cy="1143000"/>
          </a:xfrm>
        </p:spPr>
        <p:txBody>
          <a:bodyPr/>
          <a:lstStyle/>
          <a:p>
            <a:r>
              <a:rPr lang="en-US" dirty="0" smtClean="0"/>
              <a:t>Stress</a:t>
            </a:r>
            <a:endParaRPr lang="en-US" dirty="0"/>
          </a:p>
        </p:txBody>
      </p:sp>
      <p:sp>
        <p:nvSpPr>
          <p:cNvPr id="3" name="Content Placeholder 2"/>
          <p:cNvSpPr>
            <a:spLocks noGrp="1"/>
          </p:cNvSpPr>
          <p:nvPr>
            <p:ph idx="1"/>
          </p:nvPr>
        </p:nvSpPr>
        <p:spPr>
          <a:xfrm>
            <a:off x="457200" y="1916832"/>
            <a:ext cx="7139136" cy="4209331"/>
          </a:xfrm>
        </p:spPr>
        <p:txBody>
          <a:bodyPr>
            <a:normAutofit fontScale="92500" lnSpcReduction="20000"/>
          </a:bodyPr>
          <a:lstStyle/>
          <a:p>
            <a:pPr>
              <a:spcAft>
                <a:spcPts val="600"/>
              </a:spcAft>
            </a:pPr>
            <a:r>
              <a:rPr lang="en-US" sz="2600" dirty="0" smtClean="0"/>
              <a:t>Study of 373 women between 18 and 40 years linked stress to infertility </a:t>
            </a:r>
          </a:p>
          <a:p>
            <a:pPr>
              <a:spcAft>
                <a:spcPts val="600"/>
              </a:spcAft>
            </a:pPr>
            <a:r>
              <a:rPr lang="en-US" sz="2600" dirty="0" smtClean="0"/>
              <a:t>Stressed women half as likely to conceive in 12 months of trying</a:t>
            </a:r>
          </a:p>
          <a:p>
            <a:pPr>
              <a:spcAft>
                <a:spcPts val="600"/>
              </a:spcAft>
            </a:pPr>
            <a:r>
              <a:rPr lang="en-US" sz="2600" dirty="0" smtClean="0"/>
              <a:t>29% less likely to conceive each month</a:t>
            </a:r>
          </a:p>
          <a:p>
            <a:pPr>
              <a:spcAft>
                <a:spcPts val="600"/>
              </a:spcAft>
            </a:pPr>
            <a:r>
              <a:rPr lang="en-US" sz="2600" dirty="0" smtClean="0"/>
              <a:t>Simple remedy of light exercise or yoga could improve chances</a:t>
            </a:r>
            <a:r>
              <a:rPr lang="en-US" dirty="0" smtClean="0"/>
              <a:t/>
            </a:r>
            <a:br>
              <a:rPr lang="en-US" dirty="0" smtClean="0"/>
            </a:br>
            <a:r>
              <a:rPr lang="en-US" dirty="0" smtClean="0"/>
              <a:t/>
            </a:r>
            <a:br>
              <a:rPr lang="en-US" dirty="0" smtClean="0"/>
            </a:br>
            <a:endParaRPr lang="en-US" dirty="0" smtClean="0"/>
          </a:p>
          <a:p>
            <a:endParaRPr lang="en-US" dirty="0" smtClean="0"/>
          </a:p>
          <a:p>
            <a:pPr>
              <a:buNone/>
            </a:pPr>
            <a:r>
              <a:rPr lang="en-US" sz="1600" dirty="0" smtClean="0"/>
              <a:t>Journal of Human Reproduction 2014</a:t>
            </a:r>
            <a:endParaRPr lang="en-US" sz="1600" dirty="0"/>
          </a:p>
        </p:txBody>
      </p:sp>
      <p:pic>
        <p:nvPicPr>
          <p:cNvPr id="4" name="Picture 1"/>
          <p:cNvPicPr>
            <a:picLocks noChangeAspect="1" noChangeArrowheads="1"/>
          </p:cNvPicPr>
          <p:nvPr/>
        </p:nvPicPr>
        <p:blipFill>
          <a:blip r:embed="rId2" cstate="print"/>
          <a:srcRect/>
          <a:stretch>
            <a:fillRect/>
          </a:stretch>
        </p:blipFill>
        <p:spPr bwMode="auto">
          <a:xfrm>
            <a:off x="0" y="0"/>
            <a:ext cx="1801812" cy="1795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Fertility Fit?</a:t>
            </a:r>
            <a:endParaRPr lang="en-US" dirty="0"/>
          </a:p>
        </p:txBody>
      </p:sp>
      <p:sp>
        <p:nvSpPr>
          <p:cNvPr id="3" name="Content Placeholder 2"/>
          <p:cNvSpPr>
            <a:spLocks noGrp="1"/>
          </p:cNvSpPr>
          <p:nvPr>
            <p:ph idx="1"/>
          </p:nvPr>
        </p:nvSpPr>
        <p:spPr>
          <a:xfrm>
            <a:off x="457200" y="1600200"/>
            <a:ext cx="6995120" cy="4525963"/>
          </a:xfrm>
        </p:spPr>
        <p:txBody>
          <a:bodyPr/>
          <a:lstStyle/>
          <a:p>
            <a:r>
              <a:rPr lang="en-US" dirty="0" smtClean="0"/>
              <a:t>Take control of your fertility</a:t>
            </a:r>
          </a:p>
          <a:p>
            <a:r>
              <a:rPr lang="en-US" dirty="0" smtClean="0"/>
              <a:t>Make a difference to the health of your baby and future generations</a:t>
            </a:r>
          </a:p>
          <a:p>
            <a:pPr>
              <a:buNone/>
            </a:pPr>
            <a:endParaRPr lang="en-US" dirty="0"/>
          </a:p>
        </p:txBody>
      </p:sp>
      <p:pic>
        <p:nvPicPr>
          <p:cNvPr id="17409" name="Picture 1"/>
          <p:cNvPicPr>
            <a:picLocks noChangeAspect="1" noChangeArrowheads="1"/>
          </p:cNvPicPr>
          <p:nvPr/>
        </p:nvPicPr>
        <p:blipFill>
          <a:blip r:embed="rId2" cstate="print"/>
          <a:srcRect/>
          <a:stretch>
            <a:fillRect/>
          </a:stretch>
        </p:blipFill>
        <p:spPr bwMode="auto">
          <a:xfrm>
            <a:off x="0" y="4733925"/>
            <a:ext cx="9144000" cy="212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l="32613" t="8284" r="31947" b="3551"/>
          <a:stretch>
            <a:fillRect/>
          </a:stretch>
        </p:blipFill>
        <p:spPr bwMode="auto">
          <a:xfrm>
            <a:off x="0" y="0"/>
            <a:ext cx="4500563" cy="6296025"/>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l="33444" t="8284" r="31693" b="4320"/>
          <a:stretch>
            <a:fillRect/>
          </a:stretch>
        </p:blipFill>
        <p:spPr bwMode="auto">
          <a:xfrm>
            <a:off x="4716463" y="0"/>
            <a:ext cx="4403725" cy="623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79874" name="Picture 2" descr="C:\Users\Loula\AppData\Local\Microsoft\Windows\Temporary Internet Files\Content.Outlook\0NNPYX5I\5 Factors.jpg"/>
          <p:cNvPicPr>
            <a:picLocks noGrp="1" noChangeAspect="1" noChangeArrowheads="1"/>
          </p:cNvPicPr>
          <p:nvPr>
            <p:ph idx="1"/>
          </p:nvPr>
        </p:nvPicPr>
        <p:blipFill>
          <a:blip r:embed="rId2" cstate="print"/>
          <a:srcRect/>
          <a:stretch>
            <a:fillRect/>
          </a:stretch>
        </p:blipFill>
        <p:spPr bwMode="auto">
          <a:xfrm>
            <a:off x="476855" y="2924944"/>
            <a:ext cx="8229600" cy="1733464"/>
          </a:xfrm>
          <a:prstGeom prst="rect">
            <a:avLst/>
          </a:prstGeom>
          <a:noFill/>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70" y="548680"/>
            <a:ext cx="4464496" cy="240041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Factors Impacting Fertility</a:t>
            </a:r>
            <a:endParaRPr lang="en-US" dirty="0"/>
          </a:p>
        </p:txBody>
      </p:sp>
      <p:sp>
        <p:nvSpPr>
          <p:cNvPr id="3" name="Content Placeholder 2"/>
          <p:cNvSpPr>
            <a:spLocks noGrp="1"/>
          </p:cNvSpPr>
          <p:nvPr>
            <p:ph idx="1"/>
          </p:nvPr>
        </p:nvSpPr>
        <p:spPr>
          <a:xfrm>
            <a:off x="457200" y="1600200"/>
            <a:ext cx="7715200" cy="4525963"/>
          </a:xfrm>
        </p:spPr>
        <p:txBody>
          <a:bodyPr>
            <a:normAutofit fontScale="92500" lnSpcReduction="10000"/>
          </a:bodyPr>
          <a:lstStyle/>
          <a:p>
            <a:r>
              <a:rPr lang="en-US" b="1" dirty="0" smtClean="0"/>
              <a:t>Age </a:t>
            </a:r>
            <a:r>
              <a:rPr lang="en-US" dirty="0" smtClean="0"/>
              <a:t>– having an awareness of how age affects fertility</a:t>
            </a:r>
          </a:p>
          <a:p>
            <a:r>
              <a:rPr lang="en-US" b="1" dirty="0" smtClean="0"/>
              <a:t>Timing of sex </a:t>
            </a:r>
            <a:r>
              <a:rPr lang="en-US" dirty="0" smtClean="0"/>
              <a:t> - awareness of intercourse timing and frequency relative to ovulation</a:t>
            </a:r>
          </a:p>
          <a:p>
            <a:r>
              <a:rPr lang="en-US" b="1" dirty="0" smtClean="0"/>
              <a:t>Weight </a:t>
            </a:r>
            <a:r>
              <a:rPr lang="en-US" dirty="0" smtClean="0"/>
              <a:t>– ensuring a healthy body weight (BMI 20-25) by exercising regularly and having balanced, nutritious diet</a:t>
            </a:r>
          </a:p>
          <a:p>
            <a:r>
              <a:rPr lang="en-US" b="1" dirty="0" smtClean="0"/>
              <a:t>Alcohol </a:t>
            </a:r>
            <a:r>
              <a:rPr lang="en-US" dirty="0" smtClean="0"/>
              <a:t>– avoiding alcohol and recreational drugs during or when planning a pregnancy</a:t>
            </a:r>
          </a:p>
          <a:p>
            <a:r>
              <a:rPr lang="en-US" b="1" dirty="0" smtClean="0"/>
              <a:t>Smoking </a:t>
            </a:r>
            <a:r>
              <a:rPr lang="en-US" dirty="0" smtClean="0"/>
              <a:t> - avoiding smoking and </a:t>
            </a:r>
            <a:r>
              <a:rPr lang="en-US" dirty="0" err="1" smtClean="0"/>
              <a:t>minimising</a:t>
            </a:r>
            <a:r>
              <a:rPr lang="en-US" dirty="0" smtClean="0"/>
              <a:t> exposure to other toxic environmental chemicals.</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rgbClr val="F2F2F2"/>
      </a:lt1>
      <a:dk2>
        <a:srgbClr val="06BEBE"/>
      </a:dk2>
      <a:lt2>
        <a:srgbClr val="B5E51B"/>
      </a:lt2>
      <a:accent1>
        <a:srgbClr val="06BEBE"/>
      </a:accent1>
      <a:accent2>
        <a:srgbClr val="B5E51B"/>
      </a:accent2>
      <a:accent3>
        <a:srgbClr val="3F3F3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TotalTime>
  <Words>3384</Words>
  <Application>Microsoft Office PowerPoint</Application>
  <PresentationFormat>On-screen Show (4:3)</PresentationFormat>
  <Paragraphs>478</Paragraphs>
  <Slides>72</Slides>
  <Notes>5</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FertilityNZ</vt:lpstr>
      <vt:lpstr>What does FertilityNZ do?</vt:lpstr>
      <vt:lpstr>PowerPoint Presentation</vt:lpstr>
      <vt:lpstr>What does FertilityNZ do?</vt:lpstr>
      <vt:lpstr>What does FertilityNZ do?</vt:lpstr>
      <vt:lpstr>Our Vision</vt:lpstr>
      <vt:lpstr>PowerPoint Presentation</vt:lpstr>
      <vt:lpstr>Key Factors Impacting Fertility</vt:lpstr>
      <vt:lpstr>Why Fertility Fitness?</vt:lpstr>
      <vt:lpstr>Fertility Fitness /  Preconception Care</vt:lpstr>
      <vt:lpstr>Epigenetics</vt:lpstr>
      <vt:lpstr>Preconception Health Care</vt:lpstr>
      <vt:lpstr>The Critical Four Months</vt:lpstr>
      <vt:lpstr>Women</vt:lpstr>
      <vt:lpstr>Chances of conception</vt:lpstr>
      <vt:lpstr>Women</vt:lpstr>
      <vt:lpstr>Men</vt:lpstr>
      <vt:lpstr>Men</vt:lpstr>
      <vt:lpstr>ART</vt:lpstr>
      <vt:lpstr>PowerPoint Presentation</vt:lpstr>
      <vt:lpstr>What you can do</vt:lpstr>
      <vt:lpstr>PowerPoint Presentation</vt:lpstr>
      <vt:lpstr>PowerPoint Presentation</vt:lpstr>
      <vt:lpstr>PowerPoint Presentation</vt:lpstr>
      <vt:lpstr>PowerPoint Presentation</vt:lpstr>
      <vt:lpstr>Fertility monitors</vt:lpstr>
      <vt:lpstr>PowerPoint Presentation</vt:lpstr>
      <vt:lpstr>PowerPoint Presentation</vt:lpstr>
      <vt:lpstr>Menstrual Irregularities </vt:lpstr>
      <vt:lpstr>What you can do</vt:lpstr>
      <vt:lpstr>PowerPoint Presentation</vt:lpstr>
      <vt:lpstr>Impact of weight</vt:lpstr>
      <vt:lpstr>PowerPoint Presentation</vt:lpstr>
      <vt:lpstr>PowerPoint Presentation</vt:lpstr>
      <vt:lpstr>Aroha’s Story see Fertility Week site for the full story</vt:lpstr>
      <vt:lpstr>Underweight</vt:lpstr>
      <vt:lpstr>Men</vt:lpstr>
      <vt:lpstr>General Fertility Dietary Guidelines</vt:lpstr>
      <vt:lpstr>The Dirty Dozen 2013</vt:lpstr>
      <vt:lpstr>Fertility Diet</vt:lpstr>
      <vt:lpstr>Diet and IVF</vt:lpstr>
      <vt:lpstr>Supplements not a substitute for good healthy food</vt:lpstr>
      <vt:lpstr>Sperm health and antioxidants</vt:lpstr>
      <vt:lpstr>Exercise</vt:lpstr>
      <vt:lpstr>PowerPoint Presentation</vt:lpstr>
      <vt:lpstr>What you can do</vt:lpstr>
      <vt:lpstr>PowerPoint Presentation</vt:lpstr>
      <vt:lpstr>Women</vt:lpstr>
      <vt:lpstr>Men</vt:lpstr>
      <vt:lpstr>                   </vt:lpstr>
      <vt:lpstr>            Marijuana</vt:lpstr>
      <vt:lpstr>Caffeine</vt:lpstr>
      <vt:lpstr>Caffeine and fertility</vt:lpstr>
      <vt:lpstr>What you can do</vt:lpstr>
      <vt:lpstr>PowerPoint Presentation</vt:lpstr>
      <vt:lpstr>Women</vt:lpstr>
      <vt:lpstr>Women</vt:lpstr>
      <vt:lpstr>Men</vt:lpstr>
      <vt:lpstr>Pregnancy</vt:lpstr>
      <vt:lpstr>PowerPoint Presentation</vt:lpstr>
      <vt:lpstr>Environmental Toxicity</vt:lpstr>
      <vt:lpstr>PowerPoint Presentation</vt:lpstr>
      <vt:lpstr>PowerPoint Presentation</vt:lpstr>
      <vt:lpstr>PowerPoint Presentation</vt:lpstr>
      <vt:lpstr>Environmental Toxicity</vt:lpstr>
      <vt:lpstr>Endocrine disruptors</vt:lpstr>
      <vt:lpstr>Radiation</vt:lpstr>
      <vt:lpstr>Stress</vt:lpstr>
      <vt:lpstr>Stress</vt:lpstr>
      <vt:lpstr>Are you Fertility Fit?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FERTILITY FIT</dc:title>
  <dc:creator>Loula</dc:creator>
  <cp:lastModifiedBy>Fertility NZ</cp:lastModifiedBy>
  <cp:revision>77</cp:revision>
  <cp:lastPrinted>2014-03-27T07:48:32Z</cp:lastPrinted>
  <dcterms:created xsi:type="dcterms:W3CDTF">2014-02-25T21:08:52Z</dcterms:created>
  <dcterms:modified xsi:type="dcterms:W3CDTF">2014-04-08T01:27:29Z</dcterms:modified>
</cp:coreProperties>
</file>